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5.xml" ContentType="application/vnd.openxmlformats-officedocument.presentationml.tags+xml"/>
  <Override PartName="/ppt/notesSlides/notesSlide14.xml" ContentType="application/vnd.openxmlformats-officedocument.presentationml.notesSlide+xml"/>
  <Override PartName="/ppt/tags/tag6.xml" ContentType="application/vnd.openxmlformats-officedocument.presentationml.tags+xml"/>
  <Override PartName="/ppt/notesSlides/notesSlide15.xml" ContentType="application/vnd.openxmlformats-officedocument.presentationml.notesSlide+xml"/>
  <Override PartName="/ppt/tags/tag7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8.xml" ContentType="application/vnd.openxmlformats-officedocument.presentationml.tags+xml"/>
  <Override PartName="/ppt/notesSlides/notesSlide20.xml" ContentType="application/vnd.openxmlformats-officedocument.presentationml.notesSlide+xml"/>
  <Override PartName="/ppt/tags/tag9.xml" ContentType="application/vnd.openxmlformats-officedocument.presentationml.tags+xml"/>
  <Override PartName="/ppt/notesSlides/notesSlide21.xml" ContentType="application/vnd.openxmlformats-officedocument.presentationml.notesSlide+xml"/>
  <Override PartName="/ppt/tags/tag10.xml" ContentType="application/vnd.openxmlformats-officedocument.presentationml.tags+xml"/>
  <Override PartName="/ppt/notesSlides/notesSlide22.xml" ContentType="application/vnd.openxmlformats-officedocument.presentationml.notesSlide+xml"/>
  <Override PartName="/ppt/tags/tag11.xml" ContentType="application/vnd.openxmlformats-officedocument.presentationml.tags+xml"/>
  <Override PartName="/ppt/notesSlides/notesSlide23.xml" ContentType="application/vnd.openxmlformats-officedocument.presentationml.notesSlide+xml"/>
  <Override PartName="/ppt/tags/tag12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13.xml" ContentType="application/vnd.openxmlformats-officedocument.presentationml.tags+xml"/>
  <Override PartName="/ppt/notesSlides/notesSlide26.xml" ContentType="application/vnd.openxmlformats-officedocument.presentationml.notesSlide+xml"/>
  <Override PartName="/ppt/tags/tag14.xml" ContentType="application/vnd.openxmlformats-officedocument.presentationml.tag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60" r:id="rId1"/>
  </p:sldMasterIdLst>
  <p:notesMasterIdLst>
    <p:notesMasterId r:id="rId32"/>
  </p:notesMasterIdLst>
  <p:handoutMasterIdLst>
    <p:handoutMasterId r:id="rId33"/>
  </p:handoutMasterIdLst>
  <p:sldIdLst>
    <p:sldId id="446" r:id="rId2"/>
    <p:sldId id="519" r:id="rId3"/>
    <p:sldId id="448" r:id="rId4"/>
    <p:sldId id="511" r:id="rId5"/>
    <p:sldId id="510" r:id="rId6"/>
    <p:sldId id="518" r:id="rId7"/>
    <p:sldId id="477" r:id="rId8"/>
    <p:sldId id="436" r:id="rId9"/>
    <p:sldId id="439" r:id="rId10"/>
    <p:sldId id="471" r:id="rId11"/>
    <p:sldId id="525" r:id="rId12"/>
    <p:sldId id="467" r:id="rId13"/>
    <p:sldId id="520" r:id="rId14"/>
    <p:sldId id="503" r:id="rId15"/>
    <p:sldId id="523" r:id="rId16"/>
    <p:sldId id="524" r:id="rId17"/>
    <p:sldId id="528" r:id="rId18"/>
    <p:sldId id="530" r:id="rId19"/>
    <p:sldId id="531" r:id="rId20"/>
    <p:sldId id="480" r:id="rId21"/>
    <p:sldId id="536" r:id="rId22"/>
    <p:sldId id="534" r:id="rId23"/>
    <p:sldId id="537" r:id="rId24"/>
    <p:sldId id="482" r:id="rId25"/>
    <p:sldId id="478" r:id="rId26"/>
    <p:sldId id="428" r:id="rId27"/>
    <p:sldId id="432" r:id="rId28"/>
    <p:sldId id="469" r:id="rId29"/>
    <p:sldId id="470" r:id="rId30"/>
    <p:sldId id="464" r:id="rId31"/>
  </p:sldIdLst>
  <p:sldSz cx="9144000" cy="5715000" type="screen16x10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0" pos="5647" userDrawn="1">
          <p15:clr>
            <a:srgbClr val="A4A3A4"/>
          </p15:clr>
        </p15:guide>
        <p15:guide id="19" pos="5307" userDrawn="1">
          <p15:clr>
            <a:srgbClr val="A4A3A4"/>
          </p15:clr>
        </p15:guide>
        <p15:guide id="21" orient="horz" pos="1981" userDrawn="1">
          <p15:clr>
            <a:srgbClr val="A4A3A4"/>
          </p15:clr>
        </p15:guide>
        <p15:guide id="23" pos="340" userDrawn="1">
          <p15:clr>
            <a:srgbClr val="A4A3A4"/>
          </p15:clr>
        </p15:guide>
        <p15:guide id="25" orient="horz" pos="3546" userDrawn="1">
          <p15:clr>
            <a:srgbClr val="A4A3A4"/>
          </p15:clr>
        </p15:guide>
        <p15:guide id="27" orient="horz" pos="643" userDrawn="1">
          <p15:clr>
            <a:srgbClr val="A4A3A4"/>
          </p15:clr>
        </p15:guide>
        <p15:guide id="28" pos="725" userDrawn="1">
          <p15:clr>
            <a:srgbClr val="A4A3A4"/>
          </p15:clr>
        </p15:guide>
        <p15:guide id="29" orient="horz" pos="66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96" autoAdjust="0"/>
    <p:restoredTop sz="87199" autoAdjust="0"/>
  </p:normalViewPr>
  <p:slideViewPr>
    <p:cSldViewPr snapToGrid="0">
      <p:cViewPr varScale="1">
        <p:scale>
          <a:sx n="122" d="100"/>
          <a:sy n="122" d="100"/>
        </p:scale>
        <p:origin x="1976" y="192"/>
      </p:cViewPr>
      <p:guideLst>
        <p:guide pos="5647"/>
        <p:guide pos="5307"/>
        <p:guide orient="horz" pos="1981"/>
        <p:guide pos="340"/>
        <p:guide orient="horz" pos="3546"/>
        <p:guide orient="horz" pos="643"/>
        <p:guide pos="725"/>
        <p:guide orient="horz" pos="666"/>
      </p:guideLst>
    </p:cSldViewPr>
  </p:slideViewPr>
  <p:outlineViewPr>
    <p:cViewPr>
      <p:scale>
        <a:sx n="33" d="100"/>
        <a:sy n="33" d="100"/>
      </p:scale>
      <p:origin x="0" y="-3383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howGuides="1">
      <p:cViewPr varScale="1">
        <p:scale>
          <a:sx n="88" d="100"/>
          <a:sy n="88" d="100"/>
        </p:scale>
        <p:origin x="2502" y="1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68313" y="243069"/>
            <a:ext cx="5903912" cy="458788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/>
            </a:lvl1pPr>
          </a:lstStyle>
          <a:p>
            <a:r>
              <a:rPr lang="en-US" b="1" dirty="0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483506" y="8777812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70DC3B59-BCDF-4256-A168-012A2AA16E32}" type="datetime1">
              <a:rPr lang="de-DE" sz="800" smtClean="0"/>
              <a:t>20.10.23</a:t>
            </a:fld>
            <a:endParaRPr lang="en-US" sz="8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68313" y="8777813"/>
            <a:ext cx="450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200"/>
            </a:lvl1pPr>
          </a:lstStyle>
          <a:p>
            <a:r>
              <a:rPr lang="en-US" sz="800" dirty="0"/>
              <a:t>Universität Stuttgart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6270195" y="8777813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EE9A79A6-2547-4C8F-B0ED-316280A1A122}" type="slidenum">
              <a:rPr lang="en-US" sz="800" smtClean="0"/>
              <a:pPr algn="l"/>
              <a:t>‹Nr.›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561533372"/>
      </p:ext>
    </p:extLst>
  </p:cSld>
  <p:clrMap bg1="lt1" tx1="dk1" bg2="lt2" tx2="dk2" accent1="accent1" accent2="accent2" accent3="accent3" accent4="accent4" accent5="accent5" accent6="accent6" hlink="hlink" folHlink="folHlink"/>
  <p:hf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pos="4014" userDrawn="1">
          <p15:clr>
            <a:srgbClr val="F26B43"/>
          </p15:clr>
        </p15:guide>
      </p15:sldGuideLst>
    </p:ext>
  </p:extLst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347680" y="256832"/>
            <a:ext cx="6113274" cy="475050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 b="1"/>
            </a:lvl1pPr>
          </a:lstStyle>
          <a:p>
            <a:r>
              <a:rPr lang="en-US" dirty="0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295600" y="8776800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24853" y="1021051"/>
            <a:ext cx="6155322" cy="3821092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47992" y="5016760"/>
            <a:ext cx="6112961" cy="3645977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323850" y="8776800"/>
            <a:ext cx="464415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r>
              <a:rPr lang="en-US" dirty="0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6120175" y="8776800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800"/>
            </a:lvl1pPr>
          </a:lstStyle>
          <a:p>
            <a:fld id="{05DD1DF0-DD4E-4B0C-B0FD-D16D9D2A9750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98570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180975" indent="-180975" algn="l" defTabSz="713232" rtl="0" eaLnBrk="1" latinLnBrk="0" hangingPunct="1">
      <a:lnSpc>
        <a:spcPct val="120000"/>
      </a:lnSpc>
      <a:buClr>
        <a:schemeClr val="accent1"/>
      </a:buClr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58775" indent="-177800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538163" indent="-179388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719138" indent="-180975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96938" indent="-177800" algn="l" defTabSz="713232" rtl="0" eaLnBrk="1" latinLnBrk="0" hangingPunct="1">
      <a:lnSpc>
        <a:spcPct val="120000"/>
      </a:lnSpc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04" userDrawn="1">
          <p15:clr>
            <a:srgbClr val="F26B43"/>
          </p15:clr>
        </p15:guide>
        <p15:guide id="3" pos="4082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30188" y="1096963"/>
            <a:ext cx="5362575" cy="3351212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VL Big Data Prof. Pleiss – Forschungsdatenmanagement, FAIR Data Principles </a:t>
            </a:r>
            <a:r>
              <a:rPr lang="de-DE" dirty="0">
                <a:sym typeface="Wingdings" panose="05000000000000000000" pitchFamily="2" charset="2"/>
              </a:rPr>
              <a:t>Datenbanken</a:t>
            </a: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A6233377-AF2A-47A6-A4FC-18F403C3E40B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4817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573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012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</a:t>
            </a:r>
            <a:r>
              <a:rPr lang="en-US" dirty="0"/>
              <a:t>ücken, Namen redundant</a:t>
            </a:r>
            <a:endParaRPr lang="de-DE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554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0378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851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7550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8405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978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3063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798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FAIR </a:t>
            </a:r>
            <a:r>
              <a:rPr lang="de-DE" dirty="0">
                <a:sym typeface="Wingdings" panose="05000000000000000000" pitchFamily="2" charset="2"/>
              </a:rPr>
              <a:t> accessible  z.B. Datenbanken</a:t>
            </a:r>
          </a:p>
          <a:p>
            <a:r>
              <a:rPr lang="de-DE" dirty="0">
                <a:sym typeface="Wingdings" panose="05000000000000000000" pitchFamily="2" charset="2"/>
              </a:rPr>
              <a:t>Relationale Datenbanken</a:t>
            </a:r>
          </a:p>
          <a:p>
            <a:r>
              <a:rPr lang="de-DE" dirty="0">
                <a:sym typeface="Wingdings" panose="05000000000000000000" pitchFamily="2" charset="2"/>
              </a:rPr>
              <a:t>Installationsanleitung nur bei eigener R-Installation notwendig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209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lain" startAt="9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2547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lain" startAt="9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6297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lain" startAt="9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750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lain" startAt="9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194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596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R-Studio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6488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28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3451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6190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48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Mischungen mit Wasser </a:t>
            </a:r>
            <a:r>
              <a:rPr lang="de-DE" dirty="0">
                <a:sym typeface="Wingdings" panose="05000000000000000000" pitchFamily="2" charset="2"/>
              </a:rPr>
              <a:t> binär</a:t>
            </a:r>
          </a:p>
          <a:p>
            <a:r>
              <a:rPr lang="de-DE" dirty="0">
                <a:sym typeface="Wingdings" panose="05000000000000000000" pitchFamily="2" charset="2"/>
              </a:rPr>
              <a:t>Viskosität  Druck x Zeit  Einheit</a:t>
            </a:r>
          </a:p>
          <a:p>
            <a:r>
              <a:rPr lang="de-DE" dirty="0">
                <a:sym typeface="Wingdings" panose="05000000000000000000" pitchFamily="2" charset="2"/>
              </a:rPr>
              <a:t>Dichte  Masse/ Volumen  Einheit</a:t>
            </a:r>
          </a:p>
          <a:p>
            <a:r>
              <a:rPr lang="de-DE" dirty="0">
                <a:sym typeface="Wingdings" panose="05000000000000000000" pitchFamily="2" charset="2"/>
              </a:rPr>
              <a:t>Stoffmengenanteil H2O</a:t>
            </a:r>
          </a:p>
          <a:p>
            <a:r>
              <a:rPr lang="de-DE" dirty="0">
                <a:sym typeface="Wingdings" panose="05000000000000000000" pitchFamily="2" charset="2"/>
              </a:rPr>
              <a:t>Temperatur in K, nicht in °C</a:t>
            </a:r>
          </a:p>
          <a:p>
            <a:r>
              <a:rPr lang="de-DE" dirty="0">
                <a:sym typeface="Wingdings" panose="05000000000000000000" pitchFamily="2" charset="2"/>
              </a:rPr>
              <a:t>DOI  Identifier für Literatur, Dokumente, etc.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09494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920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49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1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DBMS = Treiber, der DB-Betrieb ermöglicht</a:t>
            </a:r>
          </a:p>
          <a:p>
            <a:r>
              <a:rPr lang="de-DE" dirty="0"/>
              <a:t>Beispiel: Datei-Server und Zugriff mehrerer Anwender-Programme, z.B. Cloud </a:t>
            </a:r>
            <a:r>
              <a:rPr lang="de-DE" dirty="0">
                <a:sym typeface="Wingdings" panose="05000000000000000000" pitchFamily="2" charset="2"/>
              </a:rPr>
              <a:t> Konflikt</a:t>
            </a:r>
          </a:p>
          <a:p>
            <a:r>
              <a:rPr lang="de-DE" dirty="0">
                <a:sym typeface="Wingdings" panose="05000000000000000000" pitchFamily="2" charset="2"/>
              </a:rPr>
              <a:t>DB  Transaktion  Warteschlange</a:t>
            </a:r>
          </a:p>
          <a:p>
            <a:r>
              <a:rPr lang="de-DE" dirty="0">
                <a:sym typeface="Wingdings" panose="05000000000000000000" pitchFamily="2" charset="2"/>
              </a:rPr>
              <a:t>DB: In der Regel Zugriff mit Benutzer &amp; Passwort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278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905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Vollständigkeit, z.B. alles oder gar nichts</a:t>
            </a:r>
          </a:p>
          <a:p>
            <a:r>
              <a:rPr lang="de-DE" dirty="0"/>
              <a:t>Regeln des Datenmodells (siehe später)</a:t>
            </a:r>
          </a:p>
          <a:p>
            <a:r>
              <a:rPr lang="de-DE" dirty="0"/>
              <a:t>Warteschlange</a:t>
            </a:r>
          </a:p>
          <a:p>
            <a:r>
              <a:rPr lang="de-DE" dirty="0"/>
              <a:t>Speichern</a:t>
            </a:r>
          </a:p>
          <a:p>
            <a:r>
              <a:rPr lang="de-DE" dirty="0"/>
              <a:t>Datenmodel erstellen </a:t>
            </a:r>
            <a:r>
              <a:rPr lang="de-DE" dirty="0">
                <a:sym typeface="Wingdings" panose="05000000000000000000" pitchFamily="2" charset="2"/>
              </a:rPr>
              <a:t>“Schreiben“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8095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020763"/>
            <a:ext cx="6113463" cy="3821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marR="0" lvl="0" indent="-180975" algn="l" defTabSz="713232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Andere Datenmodelle je nach DBMS</a:t>
            </a:r>
            <a:r>
              <a:rPr lang="en-US" dirty="0"/>
              <a:t>, hier relationales Datenmodell</a:t>
            </a:r>
            <a:endParaRPr lang="de-DE" dirty="0"/>
          </a:p>
          <a:p>
            <a:r>
              <a:rPr lang="de-DE" dirty="0"/>
              <a:t>z.B. Eindeutige oder doppelte Angaben, vgl. Namen &amp; Matrikelnummer</a:t>
            </a:r>
          </a:p>
          <a:p>
            <a:r>
              <a:rPr lang="de-DE" dirty="0"/>
              <a:t>Anders als Excel-Tabellen/ Tabellenkalkulation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Titel der Präsentation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5612E96-A133-4402-AE1A-771A66978883}" type="datetime1">
              <a:rPr lang="de-DE" smtClean="0"/>
              <a:t>20.10.23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Universität Stuttgart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5DD1DF0-DD4E-4B0C-B0FD-D16D9D2A9750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025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1 Institute Sublogo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7253288" y="5216400"/>
            <a:ext cx="1415910" cy="367200"/>
          </a:xfrm>
        </p:spPr>
        <p:txBody>
          <a:bodyPr/>
          <a:lstStyle>
            <a:lvl1pPr marL="0" indent="0">
              <a:buFontTx/>
              <a:buNone/>
              <a:defRPr sz="1100" baseline="0"/>
            </a:lvl1pPr>
          </a:lstStyle>
          <a:p>
            <a:r>
              <a:rPr lang="de-DE" dirty="0"/>
              <a:t>Sublogo einfügen</a:t>
            </a:r>
          </a:p>
        </p:txBody>
      </p:sp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407601"/>
            <a:ext cx="9144000" cy="367200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el 14"/>
          <p:cNvSpPr>
            <a:spLocks noGrp="1" noChangeAspect="1"/>
          </p:cNvSpPr>
          <p:nvPr>
            <p:ph type="ctrTitle"/>
          </p:nvPr>
        </p:nvSpPr>
        <p:spPr>
          <a:xfrm>
            <a:off x="3905371" y="0"/>
            <a:ext cx="5238629" cy="5079601"/>
          </a:xfrm>
          <a:custGeom>
            <a:avLst/>
            <a:gdLst>
              <a:gd name="connsiteX0" fmla="*/ 3208825 w 5540464"/>
              <a:gd name="connsiteY0" fmla="*/ 0 h 5372273"/>
              <a:gd name="connsiteX1" fmla="*/ 5477807 w 5540464"/>
              <a:gd name="connsiteY1" fmla="*/ 939843 h 5372273"/>
              <a:gd name="connsiteX2" fmla="*/ 5540464 w 5540464"/>
              <a:gd name="connsiteY2" fmla="*/ 1008784 h 5372273"/>
              <a:gd name="connsiteX3" fmla="*/ 5540464 w 5540464"/>
              <a:gd name="connsiteY3" fmla="*/ 5372273 h 5372273"/>
              <a:gd name="connsiteX4" fmla="*/ 843928 w 5540464"/>
              <a:gd name="connsiteY4" fmla="*/ 5372273 h 5372273"/>
              <a:gd name="connsiteX5" fmla="*/ 732740 w 5540464"/>
              <a:gd name="connsiteY5" fmla="*/ 5249936 h 5372273"/>
              <a:gd name="connsiteX6" fmla="*/ 0 w 5540464"/>
              <a:gd name="connsiteY6" fmla="*/ 3208825 h 5372273"/>
              <a:gd name="connsiteX7" fmla="*/ 3208825 w 5540464"/>
              <a:gd name="connsiteY7" fmla="*/ 0 h 5372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40464" h="5372273">
                <a:moveTo>
                  <a:pt x="3208825" y="0"/>
                </a:moveTo>
                <a:cubicBezTo>
                  <a:pt x="4094918" y="0"/>
                  <a:pt x="4897124" y="359160"/>
                  <a:pt x="5477807" y="939843"/>
                </a:cubicBezTo>
                <a:lnTo>
                  <a:pt x="5540464" y="1008784"/>
                </a:lnTo>
                <a:lnTo>
                  <a:pt x="5540464" y="5372273"/>
                </a:lnTo>
                <a:lnTo>
                  <a:pt x="843928" y="5372273"/>
                </a:lnTo>
                <a:lnTo>
                  <a:pt x="732740" y="5249936"/>
                </a:lnTo>
                <a:cubicBezTo>
                  <a:pt x="274982" y="4695262"/>
                  <a:pt x="0" y="3984156"/>
                  <a:pt x="0" y="3208825"/>
                </a:cubicBezTo>
                <a:cubicBezTo>
                  <a:pt x="0" y="1436640"/>
                  <a:pt x="1436640" y="0"/>
                  <a:pt x="320882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1008000" tIns="0" rIns="0" bIns="1044000" anchor="ctr" anchorCtr="0">
            <a:noAutofit/>
          </a:bodyPr>
          <a:lstStyle>
            <a:lvl1pPr marL="0" indent="0" algn="l">
              <a:lnSpc>
                <a:spcPct val="90000"/>
              </a:lnSpc>
              <a:defRPr sz="800" b="1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4514041" y="4185236"/>
            <a:ext cx="4090003" cy="42840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6"/>
          </p:nvPr>
        </p:nvSpPr>
        <p:spPr>
          <a:xfrm>
            <a:off x="4514363" y="1112473"/>
            <a:ext cx="4102223" cy="2974440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  <a:latin typeface="Univers for UniS 65 Bold Rg" panose="020B0703030502020204" pitchFamily="34" charset="0"/>
              </a:defRPr>
            </a:lvl1pPr>
            <a:lvl2pPr marL="176213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62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5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25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0904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57274"/>
            <a:ext cx="3960000" cy="41767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5688" y="1057275"/>
            <a:ext cx="3996512" cy="41767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1926624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000" y="1057275"/>
            <a:ext cx="4043710" cy="239148"/>
          </a:xfrm>
        </p:spPr>
        <p:txBody>
          <a:bodyPr anchor="b"/>
          <a:lstStyle>
            <a:lvl1pPr marL="0" indent="0">
              <a:buNone/>
              <a:defRPr sz="14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000" y="1361074"/>
            <a:ext cx="4043710" cy="38729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4"/>
          </p:nvPr>
        </p:nvSpPr>
        <p:spPr>
          <a:xfrm>
            <a:off x="4715688" y="1057275"/>
            <a:ext cx="3996512" cy="239148"/>
          </a:xfrm>
        </p:spPr>
        <p:txBody>
          <a:bodyPr anchor="b"/>
          <a:lstStyle>
            <a:lvl1pPr marL="0" indent="0">
              <a:buNone/>
              <a:defRPr sz="14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15"/>
          </p:nvPr>
        </p:nvSpPr>
        <p:spPr>
          <a:xfrm>
            <a:off x="4715688" y="1361074"/>
            <a:ext cx="3996512" cy="38729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20424605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er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57274"/>
            <a:ext cx="4176000" cy="41767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4895688" y="1057274"/>
            <a:ext cx="3816512" cy="2052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Bildplatzhalter 9"/>
          <p:cNvSpPr>
            <a:spLocks noGrp="1"/>
          </p:cNvSpPr>
          <p:nvPr>
            <p:ph type="pic" sz="quarter" idx="15"/>
          </p:nvPr>
        </p:nvSpPr>
        <p:spPr>
          <a:xfrm>
            <a:off x="4895688" y="3181987"/>
            <a:ext cx="3816512" cy="2052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8313" y="396000"/>
            <a:ext cx="8243887" cy="27829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302841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 Hoch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00" y="1057274"/>
            <a:ext cx="4176860" cy="41767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>
          <a:xfrm>
            <a:off x="4895688" y="1057274"/>
            <a:ext cx="3816512" cy="4176713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2573393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6"/>
          </p:nvPr>
        </p:nvSpPr>
        <p:spPr>
          <a:xfrm>
            <a:off x="3240000" y="1057275"/>
            <a:ext cx="3239999" cy="2304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7"/>
          </p:nvPr>
        </p:nvSpPr>
        <p:spPr>
          <a:xfrm>
            <a:off x="3240000" y="3376246"/>
            <a:ext cx="3240000" cy="233875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Bildplatzhalter 7"/>
          <p:cNvSpPr>
            <a:spLocks noGrp="1"/>
          </p:cNvSpPr>
          <p:nvPr>
            <p:ph type="pic" sz="quarter" idx="18"/>
          </p:nvPr>
        </p:nvSpPr>
        <p:spPr>
          <a:xfrm>
            <a:off x="6480000" y="1057275"/>
            <a:ext cx="2664000" cy="465772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19"/>
          </p:nvPr>
        </p:nvSpPr>
        <p:spPr>
          <a:xfrm>
            <a:off x="0" y="1057275"/>
            <a:ext cx="3240000" cy="2304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4" name="Bildplatzhalter 7"/>
          <p:cNvSpPr>
            <a:spLocks noGrp="1"/>
          </p:cNvSpPr>
          <p:nvPr>
            <p:ph type="pic" sz="quarter" idx="20"/>
          </p:nvPr>
        </p:nvSpPr>
        <p:spPr>
          <a:xfrm>
            <a:off x="0" y="3376246"/>
            <a:ext cx="3240000" cy="233875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23236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rund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82226" y="1063661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1818000" y="1063661"/>
            <a:ext cx="689420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482226" y="2573224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8"/>
          </p:nvPr>
        </p:nvSpPr>
        <p:spPr>
          <a:xfrm>
            <a:off x="1818000" y="2573224"/>
            <a:ext cx="689420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Bildplatzhalter 7"/>
          <p:cNvSpPr>
            <a:spLocks noGrp="1" noChangeAspect="1"/>
          </p:cNvSpPr>
          <p:nvPr>
            <p:ph type="pic" sz="quarter" idx="19"/>
          </p:nvPr>
        </p:nvSpPr>
        <p:spPr>
          <a:xfrm>
            <a:off x="482226" y="4146708"/>
            <a:ext cx="1080000" cy="108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20"/>
          </p:nvPr>
        </p:nvSpPr>
        <p:spPr>
          <a:xfrm>
            <a:off x="1818000" y="4146708"/>
            <a:ext cx="6894200" cy="108728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9004424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eckig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4"/>
          </p:nvPr>
        </p:nvSpPr>
        <p:spPr>
          <a:xfrm>
            <a:off x="476250" y="1065133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Bildplatzhalter 7"/>
          <p:cNvSpPr>
            <a:spLocks noGrp="1"/>
          </p:cNvSpPr>
          <p:nvPr>
            <p:ph type="pic" sz="quarter" idx="21"/>
          </p:nvPr>
        </p:nvSpPr>
        <p:spPr>
          <a:xfrm>
            <a:off x="476250" y="2576311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Bildplatzhalter 7"/>
          <p:cNvSpPr>
            <a:spLocks noGrp="1"/>
          </p:cNvSpPr>
          <p:nvPr>
            <p:ph type="pic" sz="quarter" idx="23"/>
          </p:nvPr>
        </p:nvSpPr>
        <p:spPr>
          <a:xfrm>
            <a:off x="476250" y="4157879"/>
            <a:ext cx="1440000" cy="108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144110" y="1065133"/>
            <a:ext cx="6568090" cy="1079999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platzhalter 10"/>
          <p:cNvSpPr>
            <a:spLocks noGrp="1"/>
          </p:cNvSpPr>
          <p:nvPr>
            <p:ph type="body" sz="quarter" idx="22"/>
          </p:nvPr>
        </p:nvSpPr>
        <p:spPr>
          <a:xfrm>
            <a:off x="2144110" y="2576311"/>
            <a:ext cx="6568090" cy="1080000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24"/>
          </p:nvPr>
        </p:nvSpPr>
        <p:spPr>
          <a:xfrm>
            <a:off x="2144110" y="4157879"/>
            <a:ext cx="6568090" cy="1076109"/>
          </a:xfrm>
        </p:spPr>
        <p:txBody>
          <a:bodyPr anchor="ctr"/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26219553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475245" y="2315783"/>
            <a:ext cx="2814039" cy="29182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1169244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3214800"/>
            <a:ext cx="234029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600000"/>
            <a:ext cx="2340290" cy="12564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1" name="Rechteck 20"/>
          <p:cNvSpPr/>
          <p:nvPr userDrawn="1"/>
        </p:nvSpPr>
        <p:spPr>
          <a:xfrm>
            <a:off x="3896476" y="2315783"/>
            <a:ext cx="2814039" cy="29182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2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4583495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4134251" y="3214800"/>
            <a:ext cx="234029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4134251" y="3600000"/>
            <a:ext cx="2340290" cy="12564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25383625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475246" y="2315783"/>
            <a:ext cx="2520000" cy="29182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1022226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3214800"/>
            <a:ext cx="216000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600000"/>
            <a:ext cx="2160000" cy="12564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3" name="Rechteck 12"/>
          <p:cNvSpPr/>
          <p:nvPr userDrawn="1"/>
        </p:nvSpPr>
        <p:spPr>
          <a:xfrm>
            <a:off x="3318957" y="2315783"/>
            <a:ext cx="2520000" cy="29182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3858957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3556731" y="3214800"/>
            <a:ext cx="216000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556731" y="3600000"/>
            <a:ext cx="2160000" cy="12564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17" name="Rechteck 16"/>
          <p:cNvSpPr/>
          <p:nvPr userDrawn="1"/>
        </p:nvSpPr>
        <p:spPr>
          <a:xfrm>
            <a:off x="6155688" y="2315784"/>
            <a:ext cx="2520000" cy="29182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Bildplatzhalter 7"/>
          <p:cNvSpPr>
            <a:spLocks noGrp="1" noChangeAspect="1"/>
          </p:cNvSpPr>
          <p:nvPr>
            <p:ph type="pic" sz="quarter" idx="20"/>
          </p:nvPr>
        </p:nvSpPr>
        <p:spPr>
          <a:xfrm>
            <a:off x="6695688" y="15876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393462" y="3214800"/>
            <a:ext cx="2160000" cy="252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0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6393462" y="3600000"/>
            <a:ext cx="2160000" cy="125645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25978097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erson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466725" y="2315783"/>
            <a:ext cx="2031501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840865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4" name="Rechteck 23"/>
          <p:cNvSpPr/>
          <p:nvPr userDrawn="1"/>
        </p:nvSpPr>
        <p:spPr>
          <a:xfrm>
            <a:off x="2545454" y="2315783"/>
            <a:ext cx="2016000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2904093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6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779437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7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79437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8" name="Rechteck 27"/>
          <p:cNvSpPr/>
          <p:nvPr userDrawn="1"/>
        </p:nvSpPr>
        <p:spPr>
          <a:xfrm>
            <a:off x="4608682" y="2315783"/>
            <a:ext cx="2016000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9" name="Bildplatzhalter 7"/>
          <p:cNvSpPr>
            <a:spLocks noGrp="1" noChangeAspect="1"/>
          </p:cNvSpPr>
          <p:nvPr>
            <p:ph type="pic" sz="quarter" idx="20"/>
          </p:nvPr>
        </p:nvSpPr>
        <p:spPr>
          <a:xfrm>
            <a:off x="4967321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0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4844560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31" name="Textplatzhalt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4844560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32" name="Rechteck 31"/>
          <p:cNvSpPr/>
          <p:nvPr userDrawn="1"/>
        </p:nvSpPr>
        <p:spPr>
          <a:xfrm>
            <a:off x="6671909" y="2315783"/>
            <a:ext cx="2016000" cy="27737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Bildplatzhalter 7"/>
          <p:cNvSpPr>
            <a:spLocks noGrp="1" noChangeAspect="1"/>
          </p:cNvSpPr>
          <p:nvPr>
            <p:ph type="pic" sz="quarter" idx="23"/>
          </p:nvPr>
        </p:nvSpPr>
        <p:spPr>
          <a:xfrm>
            <a:off x="7030548" y="1587600"/>
            <a:ext cx="1298723" cy="129872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4" name="Textplatzhalt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6909683" y="3214799"/>
            <a:ext cx="1624994" cy="407775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35" name="Textplatzhalt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6909683" y="3809772"/>
            <a:ext cx="1624994" cy="113596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Institut und Professur</a:t>
            </a:r>
          </a:p>
        </p:txBody>
      </p:sp>
      <p:sp>
        <p:nvSpPr>
          <p:cNvPr id="2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4084972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 Institute Sublogo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514850" y="1616529"/>
            <a:ext cx="4160838" cy="3204106"/>
          </a:xfrm>
        </p:spPr>
        <p:txBody>
          <a:bodyPr anchor="b"/>
          <a:lstStyle>
            <a:lvl1pPr marL="0" indent="0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176213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62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5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25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Hier Headline eingeben</a:t>
            </a:r>
          </a:p>
        </p:txBody>
      </p:sp>
      <p:sp>
        <p:nvSpPr>
          <p:cNvPr id="8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407600"/>
            <a:ext cx="4514364" cy="430920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Titel 14"/>
          <p:cNvSpPr>
            <a:spLocks noGrp="1" noChangeAspect="1"/>
          </p:cNvSpPr>
          <p:nvPr>
            <p:ph type="ctrTitle"/>
          </p:nvPr>
        </p:nvSpPr>
        <p:spPr>
          <a:xfrm>
            <a:off x="3606692" y="342727"/>
            <a:ext cx="5540464" cy="5372273"/>
          </a:xfrm>
          <a:custGeom>
            <a:avLst/>
            <a:gdLst>
              <a:gd name="connsiteX0" fmla="*/ 3208825 w 5540464"/>
              <a:gd name="connsiteY0" fmla="*/ 0 h 5372273"/>
              <a:gd name="connsiteX1" fmla="*/ 5477807 w 5540464"/>
              <a:gd name="connsiteY1" fmla="*/ 939843 h 5372273"/>
              <a:gd name="connsiteX2" fmla="*/ 5540464 w 5540464"/>
              <a:gd name="connsiteY2" fmla="*/ 1008784 h 5372273"/>
              <a:gd name="connsiteX3" fmla="*/ 5540464 w 5540464"/>
              <a:gd name="connsiteY3" fmla="*/ 5372273 h 5372273"/>
              <a:gd name="connsiteX4" fmla="*/ 843928 w 5540464"/>
              <a:gd name="connsiteY4" fmla="*/ 5372273 h 5372273"/>
              <a:gd name="connsiteX5" fmla="*/ 732740 w 5540464"/>
              <a:gd name="connsiteY5" fmla="*/ 5249936 h 5372273"/>
              <a:gd name="connsiteX6" fmla="*/ 0 w 5540464"/>
              <a:gd name="connsiteY6" fmla="*/ 3208825 h 5372273"/>
              <a:gd name="connsiteX7" fmla="*/ 3208825 w 5540464"/>
              <a:gd name="connsiteY7" fmla="*/ 0 h 5372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40464" h="5372273">
                <a:moveTo>
                  <a:pt x="3208825" y="0"/>
                </a:moveTo>
                <a:cubicBezTo>
                  <a:pt x="4094918" y="0"/>
                  <a:pt x="4897124" y="359160"/>
                  <a:pt x="5477807" y="939843"/>
                </a:cubicBezTo>
                <a:lnTo>
                  <a:pt x="5540464" y="1008784"/>
                </a:lnTo>
                <a:lnTo>
                  <a:pt x="5540464" y="5372273"/>
                </a:lnTo>
                <a:lnTo>
                  <a:pt x="843928" y="5372273"/>
                </a:lnTo>
                <a:lnTo>
                  <a:pt x="732740" y="5249936"/>
                </a:lnTo>
                <a:cubicBezTo>
                  <a:pt x="274982" y="4695262"/>
                  <a:pt x="0" y="3984156"/>
                  <a:pt x="0" y="3208825"/>
                </a:cubicBezTo>
                <a:cubicBezTo>
                  <a:pt x="0" y="1436640"/>
                  <a:pt x="1436640" y="0"/>
                  <a:pt x="3208825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1008000" tIns="0" rIns="0" bIns="1044000" anchor="ctr" anchorCtr="0">
            <a:noAutofit/>
          </a:bodyPr>
          <a:lstStyle>
            <a:lvl1pPr marL="0" indent="0" algn="l">
              <a:lnSpc>
                <a:spcPct val="90000"/>
              </a:lnSpc>
              <a:defRPr sz="800" b="1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5" name="Bildplatzhalter 4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2589447" y="2096930"/>
            <a:ext cx="1606735" cy="1557959"/>
          </a:xfrm>
          <a:prstGeom prst="ellipse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 sz="900" baseline="0"/>
            </a:lvl1pPr>
          </a:lstStyle>
          <a:p>
            <a:r>
              <a:rPr lang="de-DE" dirty="0"/>
              <a:t>Sublogo einfügen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14364" y="4820635"/>
            <a:ext cx="4197836" cy="42840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6"/>
          </p:nvPr>
        </p:nvSpPr>
        <p:spPr>
          <a:xfrm>
            <a:off x="4514364" y="1747872"/>
            <a:ext cx="4210378" cy="2974440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</a:defRPr>
            </a:lvl1pPr>
            <a:lvl2pPr marL="176213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62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5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25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76617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6965125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11302492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itute_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10400" y="2124000"/>
            <a:ext cx="1440000" cy="144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feld 15"/>
          <p:cNvSpPr txBox="1"/>
          <p:nvPr userDrawn="1"/>
        </p:nvSpPr>
        <p:spPr>
          <a:xfrm>
            <a:off x="396000" y="1512000"/>
            <a:ext cx="2160000" cy="32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 sz="2000" b="1" dirty="0">
                <a:solidFill>
                  <a:schemeClr val="tx1"/>
                </a:solidFill>
              </a:rPr>
              <a:t>Vielen Dank!</a:t>
            </a:r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8"/>
            <a:ext cx="2056867" cy="431998"/>
          </a:xfrm>
          <a:prstGeom prst="rect">
            <a:avLst/>
          </a:prstGeom>
        </p:spPr>
      </p:pic>
      <p:sp>
        <p:nvSpPr>
          <p:cNvPr id="18" name="Textplatzhalt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2174400" y="4168800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</a:t>
            </a:r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325600"/>
            <a:ext cx="3290054" cy="216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Patrick Buchholz</a:t>
            </a:r>
          </a:p>
        </p:txBody>
      </p:sp>
      <p:sp>
        <p:nvSpPr>
          <p:cNvPr id="20" name="Textfeld 19"/>
          <p:cNvSpPr txBox="1"/>
          <p:nvPr userDrawn="1"/>
        </p:nvSpPr>
        <p:spPr>
          <a:xfrm>
            <a:off x="2174400" y="2757600"/>
            <a:ext cx="2211862" cy="8089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 dirty="0">
                <a:solidFill>
                  <a:schemeClr val="tx1"/>
                </a:solidFill>
              </a:rPr>
              <a:t>E-Mail </a:t>
            </a: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 dirty="0">
                <a:solidFill>
                  <a:schemeClr val="tx1"/>
                </a:solidFill>
              </a:rPr>
              <a:t>Telefon 	+49 (0) 711 685-	</a:t>
            </a: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 dirty="0">
                <a:solidFill>
                  <a:schemeClr val="tx1"/>
                </a:solidFill>
              </a:rPr>
              <a:t>www.</a:t>
            </a:r>
          </a:p>
        </p:txBody>
      </p:sp>
      <p:sp>
        <p:nvSpPr>
          <p:cNvPr id="21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832914" y="3000220"/>
            <a:ext cx="649267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2556000" y="3249157"/>
            <a:ext cx="1926181" cy="177337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23" name="Textfeld 22"/>
          <p:cNvSpPr txBox="1"/>
          <p:nvPr userDrawn="1"/>
        </p:nvSpPr>
        <p:spPr>
          <a:xfrm>
            <a:off x="2174400" y="3693600"/>
            <a:ext cx="2500012" cy="2186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 dirty="0">
                <a:solidFill>
                  <a:schemeClr val="tx1"/>
                </a:solidFill>
              </a:rPr>
              <a:t>Universität Stuttgart</a:t>
            </a:r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74400" y="3912292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Abteilung oder Institutsname</a:t>
            </a:r>
          </a:p>
        </p:txBody>
      </p:sp>
      <p:sp>
        <p:nvSpPr>
          <p:cNvPr id="25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07200" y="2757600"/>
            <a:ext cx="2747409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15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1" y="648000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>
                <a:latin typeface="Univers for UniS 55 Roman Rg" panose="020B0603020202020204" pitchFamily="34" charset="0"/>
              </a:defRPr>
            </a:lvl1pPr>
          </a:lstStyle>
          <a:p>
            <a:pPr lvl="0"/>
            <a:r>
              <a:rPr lang="de-DE" dirty="0"/>
              <a:t>Institut für Biochemie und Technische Biochemie</a:t>
            </a:r>
          </a:p>
        </p:txBody>
      </p:sp>
    </p:spTree>
    <p:extLst>
      <p:ext uri="{BB962C8B-B14F-4D97-AF65-F5344CB8AC3E}">
        <p14:creationId xmlns:p14="http://schemas.microsoft.com/office/powerpoint/2010/main" val="9998344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itute_Schlussfolie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k object 16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8"/>
            <a:ext cx="2056867" cy="431998"/>
          </a:xfrm>
          <a:prstGeom prst="rect">
            <a:avLst/>
          </a:prstGeom>
        </p:spPr>
      </p:pic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10400" y="2124000"/>
            <a:ext cx="1440000" cy="14400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feld 15"/>
          <p:cNvSpPr txBox="1"/>
          <p:nvPr userDrawn="1"/>
        </p:nvSpPr>
        <p:spPr>
          <a:xfrm>
            <a:off x="396000" y="1512000"/>
            <a:ext cx="2160000" cy="32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 sz="2000" b="1" dirty="0">
                <a:solidFill>
                  <a:schemeClr val="bg1"/>
                </a:solidFill>
              </a:rPr>
              <a:t>Vielen Dank!</a:t>
            </a:r>
          </a:p>
        </p:txBody>
      </p:sp>
      <p:sp>
        <p:nvSpPr>
          <p:cNvPr id="18" name="Textplatzhalt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2174400" y="4168800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Adresse</a:t>
            </a:r>
            <a:endParaRPr lang="de-DE" dirty="0"/>
          </a:p>
        </p:txBody>
      </p:sp>
      <p:sp>
        <p:nvSpPr>
          <p:cNvPr id="20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174400" y="2325600"/>
            <a:ext cx="3290054" cy="216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21" name="Textfeld 20"/>
          <p:cNvSpPr txBox="1"/>
          <p:nvPr userDrawn="1"/>
        </p:nvSpPr>
        <p:spPr>
          <a:xfrm>
            <a:off x="2174400" y="2757600"/>
            <a:ext cx="2211862" cy="8089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 dirty="0">
                <a:solidFill>
                  <a:schemeClr val="bg1"/>
                </a:solidFill>
              </a:rPr>
              <a:t>E-Mail	</a:t>
            </a: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 dirty="0">
                <a:solidFill>
                  <a:schemeClr val="bg1"/>
                </a:solidFill>
              </a:rPr>
              <a:t>Telefon 	+49 (0) 711 685-</a:t>
            </a: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541338" algn="l"/>
              </a:tabLst>
              <a:defRPr/>
            </a:pPr>
            <a:r>
              <a:rPr lang="de-DE" dirty="0">
                <a:solidFill>
                  <a:schemeClr val="bg1"/>
                </a:solidFill>
              </a:rPr>
              <a:t>www.</a:t>
            </a:r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3832914" y="3000220"/>
            <a:ext cx="649267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###-##</a:t>
            </a:r>
          </a:p>
        </p:txBody>
      </p:sp>
      <p:sp>
        <p:nvSpPr>
          <p:cNvPr id="23" name="Textplatzhalt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2556000" y="3249157"/>
            <a:ext cx="1926181" cy="177337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24" name="Textfeld 23"/>
          <p:cNvSpPr txBox="1"/>
          <p:nvPr userDrawn="1"/>
        </p:nvSpPr>
        <p:spPr>
          <a:xfrm>
            <a:off x="2174400" y="3693600"/>
            <a:ext cx="2500012" cy="2186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00"/>
              </a:spcBef>
              <a:spcAft>
                <a:spcPts val="0"/>
              </a:spcAft>
              <a:tabLst>
                <a:tab pos="541338" algn="l"/>
              </a:tabLst>
            </a:pPr>
            <a:r>
              <a:rPr lang="de-DE" dirty="0">
                <a:solidFill>
                  <a:schemeClr val="bg1"/>
                </a:solidFill>
              </a:rPr>
              <a:t>Universität Stuttgart</a:t>
            </a:r>
          </a:p>
        </p:txBody>
      </p:sp>
      <p:sp>
        <p:nvSpPr>
          <p:cNvPr id="25" name="Textplatzhalt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2174400" y="3912292"/>
            <a:ext cx="3290054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Abteilung oder Institutsname</a:t>
            </a:r>
            <a:endParaRPr lang="de-DE" dirty="0"/>
          </a:p>
        </p:txBody>
      </p:sp>
      <p:sp>
        <p:nvSpPr>
          <p:cNvPr id="26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2707200" y="2757600"/>
            <a:ext cx="2747409" cy="216000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15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1" y="648000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>
                <a:solidFill>
                  <a:schemeClr val="bg1"/>
                </a:solidFill>
                <a:latin typeface="Univers for UniS 55 Roman Rg" panose="020B0603020202020204" pitchFamily="34" charset="0"/>
              </a:defRPr>
            </a:lvl1pPr>
          </a:lstStyle>
          <a:p>
            <a:pPr lvl="0"/>
            <a:r>
              <a:rPr lang="de-DE" dirty="0"/>
              <a:t>Institut für Biochemie und Technische Biochemie</a:t>
            </a:r>
          </a:p>
        </p:txBody>
      </p:sp>
    </p:spTree>
    <p:extLst>
      <p:ext uri="{BB962C8B-B14F-4D97-AF65-F5344CB8AC3E}">
        <p14:creationId xmlns:p14="http://schemas.microsoft.com/office/powerpoint/2010/main" val="13877380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0"/>
          </p:nvPr>
        </p:nvSpPr>
        <p:spPr>
          <a:xfrm>
            <a:off x="0" y="1407600"/>
            <a:ext cx="9144000" cy="4309200"/>
          </a:xfrm>
          <a:solidFill>
            <a:schemeClr val="bg1">
              <a:lumMod val="85000"/>
            </a:schemeClr>
          </a:solidFill>
        </p:spPr>
        <p:txBody>
          <a:bodyPr lIns="72000"/>
          <a:lstStyle>
            <a:lvl1pPr marL="0" indent="0">
              <a:buNone/>
              <a:defRPr/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2" name="Title 1"/>
          <p:cNvSpPr>
            <a:spLocks noGrp="1" noChangeAspect="1"/>
          </p:cNvSpPr>
          <p:nvPr>
            <p:ph type="ctrTitle" hasCustomPrompt="1"/>
          </p:nvPr>
        </p:nvSpPr>
        <p:spPr>
          <a:xfrm>
            <a:off x="4578969" y="1004400"/>
            <a:ext cx="4320000" cy="4320000"/>
          </a:xfrm>
          <a:prstGeom prst="ellipse">
            <a:avLst/>
          </a:prstGeom>
          <a:solidFill>
            <a:schemeClr val="tx1"/>
          </a:solidFill>
        </p:spPr>
        <p:txBody>
          <a:bodyPr wrap="square" lIns="0" tIns="0" rIns="0" bIns="1260000" anchor="b" anchorCtr="0">
            <a:noAutofit/>
          </a:bodyPr>
          <a:lstStyle>
            <a:lvl1pPr marL="0" indent="0" algn="l">
              <a:lnSpc>
                <a:spcPct val="90000"/>
              </a:lnSpc>
              <a:defRPr sz="2520" b="1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durch Klicken </a:t>
            </a:r>
            <a:br>
              <a:rPr lang="de-DE" dirty="0"/>
            </a:br>
            <a:r>
              <a:rPr lang="de-DE" dirty="0"/>
              <a:t>hinzufügen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10139" y="3621600"/>
            <a:ext cx="3240688" cy="4284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080">
                <a:solidFill>
                  <a:schemeClr val="bg1"/>
                </a:solidFill>
              </a:defRPr>
            </a:lvl1pPr>
            <a:lvl2pPr marL="308610" indent="0" algn="ctr">
              <a:buNone/>
              <a:defRPr sz="1350"/>
            </a:lvl2pPr>
            <a:lvl3pPr marL="617220" indent="0" algn="ctr">
              <a:buNone/>
              <a:defRPr sz="1215"/>
            </a:lvl3pPr>
            <a:lvl4pPr marL="925830" indent="0" algn="ctr">
              <a:buNone/>
              <a:defRPr sz="1080"/>
            </a:lvl4pPr>
            <a:lvl5pPr marL="1234440" indent="0" algn="ctr">
              <a:buNone/>
              <a:defRPr sz="1080"/>
            </a:lvl5pPr>
            <a:lvl6pPr marL="1543050" indent="0" algn="ctr">
              <a:buNone/>
              <a:defRPr sz="1080"/>
            </a:lvl6pPr>
            <a:lvl7pPr marL="1851660" indent="0" algn="ctr">
              <a:buNone/>
              <a:defRPr sz="1080"/>
            </a:lvl7pPr>
            <a:lvl8pPr marL="2160270" indent="0" algn="ctr">
              <a:buNone/>
              <a:defRPr sz="1080"/>
            </a:lvl8pPr>
            <a:lvl9pPr marL="2468880" indent="0" algn="ctr">
              <a:buNone/>
              <a:defRPr sz="1080"/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7396488" y="4075200"/>
            <a:ext cx="1274400" cy="127440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0" anchor="ctr">
            <a:noAutofit/>
          </a:bodyPr>
          <a:lstStyle>
            <a:lvl1pPr marL="0" indent="0">
              <a:lnSpc>
                <a:spcPts val="1350"/>
              </a:lnSpc>
              <a:spcBef>
                <a:spcPts val="0"/>
              </a:spcBef>
              <a:buNone/>
              <a:defRPr sz="1080" b="1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Vorname </a:t>
            </a:r>
            <a:br>
              <a:rPr lang="de-DE" dirty="0"/>
            </a:br>
            <a:r>
              <a:rPr lang="de-DE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3126657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 Institute Bild im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1407600"/>
            <a:ext cx="9144000" cy="43073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970584" y="1004398"/>
            <a:ext cx="3913200" cy="39120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8"/>
            <a:ext cx="2056867" cy="431998"/>
          </a:xfrm>
          <a:prstGeom prst="rect">
            <a:avLst/>
          </a:prstGeom>
        </p:spPr>
      </p:pic>
      <p:sp>
        <p:nvSpPr>
          <p:cNvPr id="9" name="Bildplatzhalt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7437800" y="4050000"/>
            <a:ext cx="1329711" cy="13297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 sz="900" baseline="0"/>
            </a:lvl1pPr>
          </a:lstStyle>
          <a:p>
            <a:r>
              <a:rPr lang="de-DE" dirty="0"/>
              <a:t>Sublogo einfügen</a:t>
            </a:r>
          </a:p>
        </p:txBody>
      </p:sp>
      <p:sp>
        <p:nvSpPr>
          <p:cNvPr id="13" name="Textplatzhalter 6"/>
          <p:cNvSpPr>
            <a:spLocks noGrp="1"/>
          </p:cNvSpPr>
          <p:nvPr>
            <p:ph type="body" sz="quarter" idx="17" hasCustomPrompt="1"/>
          </p:nvPr>
        </p:nvSpPr>
        <p:spPr>
          <a:xfrm>
            <a:off x="388205" y="1618406"/>
            <a:ext cx="4536000" cy="2929317"/>
          </a:xfrm>
        </p:spPr>
        <p:txBody>
          <a:bodyPr anchor="t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</a:defRPr>
            </a:lvl1pPr>
            <a:lvl2pPr marL="176213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62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5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25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88938" y="4625216"/>
            <a:ext cx="4535487" cy="654050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600">
                <a:solidFill>
                  <a:schemeClr val="bg1"/>
                </a:solidFill>
              </a:defRPr>
            </a:lvl3pPr>
            <a:lvl4pPr marL="0" indent="0">
              <a:buFontTx/>
              <a:buNone/>
              <a:defRPr sz="1600"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2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1" y="648000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>
                <a:latin typeface="Univers for UniS 55 Roman Rg" panose="020B0603020202020204" pitchFamily="34" charset="0"/>
              </a:defRPr>
            </a:lvl1pPr>
          </a:lstStyle>
          <a:p>
            <a:pPr lvl="0"/>
            <a:r>
              <a:rPr lang="de-DE" dirty="0"/>
              <a:t>Institut für Biochemie und Technische Biochemie</a:t>
            </a:r>
          </a:p>
        </p:txBody>
      </p:sp>
    </p:spTree>
    <p:extLst>
      <p:ext uri="{BB962C8B-B14F-4D97-AF65-F5344CB8AC3E}">
        <p14:creationId xmlns:p14="http://schemas.microsoft.com/office/powerpoint/2010/main" val="421511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4 Institute Bild im Kre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>
          <a:xfrm>
            <a:off x="0" y="1407601"/>
            <a:ext cx="9144000" cy="36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5"/>
          </p:nvPr>
        </p:nvSpPr>
        <p:spPr>
          <a:xfrm>
            <a:off x="4970584" y="1004398"/>
            <a:ext cx="3913200" cy="39120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Bildplatzhalter 6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7253288" y="5216941"/>
            <a:ext cx="1422400" cy="368348"/>
          </a:xfrm>
        </p:spPr>
        <p:txBody>
          <a:bodyPr/>
          <a:lstStyle>
            <a:lvl1pPr marL="0" indent="0">
              <a:buFontTx/>
              <a:buNone/>
              <a:defRPr sz="1100" baseline="0"/>
            </a:lvl1pPr>
          </a:lstStyle>
          <a:p>
            <a:r>
              <a:rPr lang="de-DE" dirty="0"/>
              <a:t>Sublogo einfügen</a:t>
            </a:r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44528"/>
            <a:ext cx="2056867" cy="431998"/>
          </a:xfrm>
          <a:prstGeom prst="rect">
            <a:avLst/>
          </a:prstGeom>
        </p:spPr>
      </p:pic>
      <p:sp>
        <p:nvSpPr>
          <p:cNvPr id="13" name="Textplatzhalt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88207" y="1618407"/>
            <a:ext cx="4534828" cy="2712640"/>
          </a:xfrm>
        </p:spPr>
        <p:txBody>
          <a:bodyPr anchor="t"/>
          <a:lstStyle>
            <a:lvl1pPr marL="0" indent="0">
              <a:lnSpc>
                <a:spcPct val="90000"/>
              </a:lnSpc>
              <a:spcBef>
                <a:spcPts val="0"/>
              </a:spcBef>
              <a:buFontTx/>
              <a:buNone/>
              <a:defRPr sz="2800" b="1">
                <a:solidFill>
                  <a:schemeClr val="bg1"/>
                </a:solidFill>
              </a:defRPr>
            </a:lvl1pPr>
            <a:lvl2pPr marL="176213" indent="0">
              <a:buFontTx/>
              <a:buNone/>
              <a:defRPr sz="2800" b="1">
                <a:solidFill>
                  <a:schemeClr val="bg1"/>
                </a:solidFill>
              </a:defRPr>
            </a:lvl2pPr>
            <a:lvl3pPr marL="360362" indent="0">
              <a:buFontTx/>
              <a:buNone/>
              <a:defRPr sz="2800" b="1">
                <a:solidFill>
                  <a:schemeClr val="bg1"/>
                </a:solidFill>
              </a:defRPr>
            </a:lvl3pPr>
            <a:lvl4pPr marL="536575" indent="0">
              <a:buFontTx/>
              <a:buNone/>
              <a:defRPr sz="2800" b="1">
                <a:solidFill>
                  <a:schemeClr val="bg1"/>
                </a:solidFill>
              </a:defRPr>
            </a:lvl4pPr>
            <a:lvl5pPr marL="720725" indent="0">
              <a:buFontTx/>
              <a:buNone/>
              <a:defRPr sz="2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  <p:sp>
        <p:nvSpPr>
          <p:cNvPr id="15" name="Textplatzhalt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88938" y="4425551"/>
            <a:ext cx="4535487" cy="654050"/>
          </a:xfrm>
        </p:spPr>
        <p:txBody>
          <a:bodyPr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buFontTx/>
              <a:buNone/>
              <a:defRPr sz="1600">
                <a:solidFill>
                  <a:schemeClr val="bg1"/>
                </a:solidFill>
              </a:defRPr>
            </a:lvl3pPr>
            <a:lvl4pPr marL="0" indent="0">
              <a:buFontTx/>
              <a:buNone/>
              <a:defRPr sz="1600"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600">
                <a:solidFill>
                  <a:schemeClr val="bg1"/>
                </a:solidFill>
              </a:defRPr>
            </a:lvl5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952451" y="648000"/>
            <a:ext cx="3561913" cy="483423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200">
                <a:latin typeface="Univers for UniS 55 Roman Rg" panose="020B0603020202020204" pitchFamily="34" charset="0"/>
              </a:defRPr>
            </a:lvl1pPr>
          </a:lstStyle>
          <a:p>
            <a:pPr lvl="0"/>
            <a:r>
              <a:rPr lang="de-DE" dirty="0"/>
              <a:t>Institut für Biochemie und Technische Biochemie</a:t>
            </a:r>
          </a:p>
        </p:txBody>
      </p:sp>
    </p:spTree>
    <p:extLst>
      <p:ext uri="{BB962C8B-B14F-4D97-AF65-F5344CB8AC3E}">
        <p14:creationId xmlns:p14="http://schemas.microsoft.com/office/powerpoint/2010/main" val="246516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8000" y="716400"/>
            <a:ext cx="8244200" cy="276225"/>
          </a:xfrm>
        </p:spPr>
        <p:txBody>
          <a:bodyPr lIns="0" tIns="0" rIns="0" bIns="0"/>
          <a:lstStyle>
            <a:lvl1pPr marL="0" indent="0">
              <a:buNone/>
              <a:defRPr sz="1800" baseline="0"/>
            </a:lvl1pPr>
          </a:lstStyle>
          <a:p>
            <a:pPr lvl="0"/>
            <a:r>
              <a:rPr lang="de-DE" dirty="0"/>
              <a:t>Untertitel durch Klicken bearbeiten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1281450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zeilig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3015284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k object 16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 dirty="0"/>
          </a:p>
        </p:txBody>
      </p:sp>
      <p:sp>
        <p:nvSpPr>
          <p:cNvPr id="8" name="bk object 17"/>
          <p:cNvSpPr/>
          <p:nvPr userDrawn="1"/>
        </p:nvSpPr>
        <p:spPr>
          <a:xfrm>
            <a:off x="1279949" y="0"/>
            <a:ext cx="6544309" cy="3926204"/>
          </a:xfrm>
          <a:custGeom>
            <a:avLst/>
            <a:gdLst/>
            <a:ahLst/>
            <a:cxnLst/>
            <a:rect l="l" t="t" r="r" b="b"/>
            <a:pathLst>
              <a:path w="6544309" h="3926204">
                <a:moveTo>
                  <a:pt x="68016" y="0"/>
                </a:moveTo>
                <a:lnTo>
                  <a:pt x="42823" y="123182"/>
                </a:lnTo>
                <a:lnTo>
                  <a:pt x="10846" y="385553"/>
                </a:lnTo>
                <a:lnTo>
                  <a:pt x="0" y="653897"/>
                </a:lnTo>
                <a:lnTo>
                  <a:pt x="10846" y="922242"/>
                </a:lnTo>
                <a:lnTo>
                  <a:pt x="42823" y="1184612"/>
                </a:lnTo>
                <a:lnTo>
                  <a:pt x="95089" y="1440166"/>
                </a:lnTo>
                <a:lnTo>
                  <a:pt x="166802" y="1688062"/>
                </a:lnTo>
                <a:lnTo>
                  <a:pt x="257120" y="1927457"/>
                </a:lnTo>
                <a:lnTo>
                  <a:pt x="365200" y="2157510"/>
                </a:lnTo>
                <a:lnTo>
                  <a:pt x="490201" y="2377378"/>
                </a:lnTo>
                <a:lnTo>
                  <a:pt x="631281" y="2586220"/>
                </a:lnTo>
                <a:lnTo>
                  <a:pt x="787597" y="2783193"/>
                </a:lnTo>
                <a:lnTo>
                  <a:pt x="958308" y="2967456"/>
                </a:lnTo>
                <a:lnTo>
                  <a:pt x="1142571" y="3138167"/>
                </a:lnTo>
                <a:lnTo>
                  <a:pt x="1339545" y="3294482"/>
                </a:lnTo>
                <a:lnTo>
                  <a:pt x="1548387" y="3435561"/>
                </a:lnTo>
                <a:lnTo>
                  <a:pt x="1768256" y="3560562"/>
                </a:lnTo>
                <a:lnTo>
                  <a:pt x="1998308" y="3668642"/>
                </a:lnTo>
                <a:lnTo>
                  <a:pt x="2237703" y="3758959"/>
                </a:lnTo>
                <a:lnTo>
                  <a:pt x="2485598" y="3830671"/>
                </a:lnTo>
                <a:lnTo>
                  <a:pt x="2741151" y="3882937"/>
                </a:lnTo>
                <a:lnTo>
                  <a:pt x="3003520" y="3914914"/>
                </a:lnTo>
                <a:lnTo>
                  <a:pt x="3271862" y="3925760"/>
                </a:lnTo>
                <a:lnTo>
                  <a:pt x="3540207" y="3914914"/>
                </a:lnTo>
                <a:lnTo>
                  <a:pt x="3802577" y="3882937"/>
                </a:lnTo>
                <a:lnTo>
                  <a:pt x="4058131" y="3830671"/>
                </a:lnTo>
                <a:lnTo>
                  <a:pt x="4306027" y="3758959"/>
                </a:lnTo>
                <a:lnTo>
                  <a:pt x="4545422" y="3668642"/>
                </a:lnTo>
                <a:lnTo>
                  <a:pt x="4775475" y="3560562"/>
                </a:lnTo>
                <a:lnTo>
                  <a:pt x="4995343" y="3435561"/>
                </a:lnTo>
                <a:lnTo>
                  <a:pt x="5204185" y="3294482"/>
                </a:lnTo>
                <a:lnTo>
                  <a:pt x="5401159" y="3138167"/>
                </a:lnTo>
                <a:lnTo>
                  <a:pt x="5585421" y="2967456"/>
                </a:lnTo>
                <a:lnTo>
                  <a:pt x="5756132" y="2783193"/>
                </a:lnTo>
                <a:lnTo>
                  <a:pt x="5912448" y="2586220"/>
                </a:lnTo>
                <a:lnTo>
                  <a:pt x="6053527" y="2377378"/>
                </a:lnTo>
                <a:lnTo>
                  <a:pt x="6178527" y="2157510"/>
                </a:lnTo>
                <a:lnTo>
                  <a:pt x="6286607" y="1927457"/>
                </a:lnTo>
                <a:lnTo>
                  <a:pt x="6376924" y="1688062"/>
                </a:lnTo>
                <a:lnTo>
                  <a:pt x="6448637" y="1440166"/>
                </a:lnTo>
                <a:lnTo>
                  <a:pt x="6500902" y="1184612"/>
                </a:lnTo>
                <a:lnTo>
                  <a:pt x="6532879" y="922242"/>
                </a:lnTo>
                <a:lnTo>
                  <a:pt x="6543725" y="653897"/>
                </a:lnTo>
                <a:lnTo>
                  <a:pt x="6532879" y="385553"/>
                </a:lnTo>
                <a:lnTo>
                  <a:pt x="6500902" y="123182"/>
                </a:lnTo>
                <a:lnTo>
                  <a:pt x="6475709" y="0"/>
                </a:lnTo>
                <a:lnTo>
                  <a:pt x="68016" y="0"/>
                </a:lnTo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800" y="900000"/>
            <a:ext cx="4118110" cy="1360800"/>
          </a:xfrm>
          <a:prstGeom prst="rect">
            <a:avLst/>
          </a:prstGeo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422800" y="629826"/>
            <a:ext cx="4118110" cy="221599"/>
          </a:xfrm>
        </p:spPr>
        <p:txBody>
          <a:bodyPr>
            <a:noAutofit/>
          </a:bodyPr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Kapitel</a:t>
            </a:r>
          </a:p>
        </p:txBody>
      </p:sp>
    </p:spTree>
    <p:extLst>
      <p:ext uri="{BB962C8B-B14F-4D97-AF65-F5344CB8AC3E}">
        <p14:creationId xmlns:p14="http://schemas.microsoft.com/office/powerpoint/2010/main" val="2710761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Unterkapi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99" y="2250000"/>
            <a:ext cx="5526581" cy="900000"/>
          </a:xfrm>
          <a:prstGeom prst="rect">
            <a:avLst/>
          </a:prstGeom>
        </p:spPr>
        <p:txBody>
          <a:bodyPr anchor="t" anchorCtr="0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422800" y="1944000"/>
            <a:ext cx="3026729" cy="221599"/>
          </a:xfrm>
        </p:spPr>
        <p:txBody>
          <a:bodyPr>
            <a:noAutofit/>
          </a:bodyPr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Unterkapitel</a:t>
            </a:r>
          </a:p>
        </p:txBody>
      </p:sp>
    </p:spTree>
    <p:extLst>
      <p:ext uri="{BB962C8B-B14F-4D97-AF65-F5344CB8AC3E}">
        <p14:creationId xmlns:p14="http://schemas.microsoft.com/office/powerpoint/2010/main" val="3178261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20.01.2016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2CC3C-1DC0-4FDA-9590-6CC506AB67F8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5" name="object 2"/>
          <p:cNvSpPr/>
          <p:nvPr userDrawn="1"/>
        </p:nvSpPr>
        <p:spPr>
          <a:xfrm>
            <a:off x="410148" y="-91410"/>
            <a:ext cx="7198359" cy="4796155"/>
          </a:xfrm>
          <a:custGeom>
            <a:avLst/>
            <a:gdLst/>
            <a:ahLst/>
            <a:cxnLst/>
            <a:rect l="l" t="t" r="r" b="b"/>
            <a:pathLst>
              <a:path w="7198359" h="4796155">
                <a:moveTo>
                  <a:pt x="6992384" y="0"/>
                </a:moveTo>
                <a:lnTo>
                  <a:pt x="205721" y="0"/>
                </a:lnTo>
                <a:lnTo>
                  <a:pt x="183482" y="58947"/>
                </a:lnTo>
                <a:lnTo>
                  <a:pt x="104598" y="331632"/>
                </a:lnTo>
                <a:lnTo>
                  <a:pt x="47105" y="612741"/>
                </a:lnTo>
                <a:lnTo>
                  <a:pt x="11930" y="901348"/>
                </a:lnTo>
                <a:lnTo>
                  <a:pt x="0" y="1196526"/>
                </a:lnTo>
                <a:lnTo>
                  <a:pt x="11930" y="1491704"/>
                </a:lnTo>
                <a:lnTo>
                  <a:pt x="47105" y="1780311"/>
                </a:lnTo>
                <a:lnTo>
                  <a:pt x="104598" y="2061420"/>
                </a:lnTo>
                <a:lnTo>
                  <a:pt x="183482" y="2334105"/>
                </a:lnTo>
                <a:lnTo>
                  <a:pt x="282831" y="2597440"/>
                </a:lnTo>
                <a:lnTo>
                  <a:pt x="401719" y="2850498"/>
                </a:lnTo>
                <a:lnTo>
                  <a:pt x="539220" y="3092354"/>
                </a:lnTo>
                <a:lnTo>
                  <a:pt x="694408" y="3322080"/>
                </a:lnTo>
                <a:lnTo>
                  <a:pt x="866356" y="3538751"/>
                </a:lnTo>
                <a:lnTo>
                  <a:pt x="1054138" y="3741441"/>
                </a:lnTo>
                <a:lnTo>
                  <a:pt x="1256827" y="3929223"/>
                </a:lnTo>
                <a:lnTo>
                  <a:pt x="1473498" y="4101171"/>
                </a:lnTo>
                <a:lnTo>
                  <a:pt x="1703225" y="4256358"/>
                </a:lnTo>
                <a:lnTo>
                  <a:pt x="1945080" y="4393859"/>
                </a:lnTo>
                <a:lnTo>
                  <a:pt x="2198139" y="4512748"/>
                </a:lnTo>
                <a:lnTo>
                  <a:pt x="2461473" y="4612097"/>
                </a:lnTo>
                <a:lnTo>
                  <a:pt x="2734158" y="4690981"/>
                </a:lnTo>
                <a:lnTo>
                  <a:pt x="3015267" y="4748474"/>
                </a:lnTo>
                <a:lnTo>
                  <a:pt x="3303874" y="4783648"/>
                </a:lnTo>
                <a:lnTo>
                  <a:pt x="3599053" y="4795579"/>
                </a:lnTo>
                <a:lnTo>
                  <a:pt x="3894231" y="4783648"/>
                </a:lnTo>
                <a:lnTo>
                  <a:pt x="4182838" y="4748474"/>
                </a:lnTo>
                <a:lnTo>
                  <a:pt x="4463947" y="4690981"/>
                </a:lnTo>
                <a:lnTo>
                  <a:pt x="4736632" y="4612097"/>
                </a:lnTo>
                <a:lnTo>
                  <a:pt x="4999966" y="4512748"/>
                </a:lnTo>
                <a:lnTo>
                  <a:pt x="5253025" y="4393859"/>
                </a:lnTo>
                <a:lnTo>
                  <a:pt x="5494880" y="4256358"/>
                </a:lnTo>
                <a:lnTo>
                  <a:pt x="5724607" y="4101171"/>
                </a:lnTo>
                <a:lnTo>
                  <a:pt x="5941278" y="3929223"/>
                </a:lnTo>
                <a:lnTo>
                  <a:pt x="6143967" y="3741441"/>
                </a:lnTo>
                <a:lnTo>
                  <a:pt x="6331749" y="3538751"/>
                </a:lnTo>
                <a:lnTo>
                  <a:pt x="6503697" y="3322080"/>
                </a:lnTo>
                <a:lnTo>
                  <a:pt x="6658885" y="3092354"/>
                </a:lnTo>
                <a:lnTo>
                  <a:pt x="6796386" y="2850498"/>
                </a:lnTo>
                <a:lnTo>
                  <a:pt x="6915274" y="2597440"/>
                </a:lnTo>
                <a:lnTo>
                  <a:pt x="7014623" y="2334105"/>
                </a:lnTo>
                <a:lnTo>
                  <a:pt x="7093507" y="2061420"/>
                </a:lnTo>
                <a:lnTo>
                  <a:pt x="7151000" y="1780311"/>
                </a:lnTo>
                <a:lnTo>
                  <a:pt x="7186175" y="1491704"/>
                </a:lnTo>
                <a:lnTo>
                  <a:pt x="7198106" y="1196526"/>
                </a:lnTo>
                <a:lnTo>
                  <a:pt x="7186175" y="901348"/>
                </a:lnTo>
                <a:lnTo>
                  <a:pt x="7151000" y="612741"/>
                </a:lnTo>
                <a:lnTo>
                  <a:pt x="7093507" y="331632"/>
                </a:lnTo>
                <a:lnTo>
                  <a:pt x="7014623" y="58947"/>
                </a:lnTo>
                <a:lnTo>
                  <a:pt x="6992384" y="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</a:pPr>
            <a:endParaRPr lang="de-DE" dirty="0"/>
          </a:p>
        </p:txBody>
      </p:sp>
      <p:sp>
        <p:nvSpPr>
          <p:cNvPr id="6" name="object 3"/>
          <p:cNvSpPr/>
          <p:nvPr userDrawn="1"/>
        </p:nvSpPr>
        <p:spPr>
          <a:xfrm>
            <a:off x="5559362" y="3040401"/>
            <a:ext cx="2049145" cy="2049145"/>
          </a:xfrm>
          <a:custGeom>
            <a:avLst/>
            <a:gdLst/>
            <a:ahLst/>
            <a:cxnLst/>
            <a:rect l="l" t="t" r="r" b="b"/>
            <a:pathLst>
              <a:path w="2049145" h="2049145">
                <a:moveTo>
                  <a:pt x="1024432" y="0"/>
                </a:moveTo>
                <a:lnTo>
                  <a:pt x="940414" y="3395"/>
                </a:lnTo>
                <a:lnTo>
                  <a:pt x="858266" y="13407"/>
                </a:lnTo>
                <a:lnTo>
                  <a:pt x="778251" y="29772"/>
                </a:lnTo>
                <a:lnTo>
                  <a:pt x="700635" y="52225"/>
                </a:lnTo>
                <a:lnTo>
                  <a:pt x="625679" y="80504"/>
                </a:lnTo>
                <a:lnTo>
                  <a:pt x="553649" y="114344"/>
                </a:lnTo>
                <a:lnTo>
                  <a:pt x="484808" y="153482"/>
                </a:lnTo>
                <a:lnTo>
                  <a:pt x="419418" y="197654"/>
                </a:lnTo>
                <a:lnTo>
                  <a:pt x="357745" y="246597"/>
                </a:lnTo>
                <a:lnTo>
                  <a:pt x="300051" y="300047"/>
                </a:lnTo>
                <a:lnTo>
                  <a:pt x="246601" y="357740"/>
                </a:lnTo>
                <a:lnTo>
                  <a:pt x="197657" y="419413"/>
                </a:lnTo>
                <a:lnTo>
                  <a:pt x="153485" y="484802"/>
                </a:lnTo>
                <a:lnTo>
                  <a:pt x="114346" y="553644"/>
                </a:lnTo>
                <a:lnTo>
                  <a:pt x="80505" y="625674"/>
                </a:lnTo>
                <a:lnTo>
                  <a:pt x="52226" y="700630"/>
                </a:lnTo>
                <a:lnTo>
                  <a:pt x="29773" y="778247"/>
                </a:lnTo>
                <a:lnTo>
                  <a:pt x="13408" y="858262"/>
                </a:lnTo>
                <a:lnTo>
                  <a:pt x="3396" y="940412"/>
                </a:lnTo>
                <a:lnTo>
                  <a:pt x="0" y="1024432"/>
                </a:lnTo>
                <a:lnTo>
                  <a:pt x="3396" y="1108453"/>
                </a:lnTo>
                <a:lnTo>
                  <a:pt x="13408" y="1190602"/>
                </a:lnTo>
                <a:lnTo>
                  <a:pt x="29773" y="1270617"/>
                </a:lnTo>
                <a:lnTo>
                  <a:pt x="52226" y="1348235"/>
                </a:lnTo>
                <a:lnTo>
                  <a:pt x="80505" y="1423190"/>
                </a:lnTo>
                <a:lnTo>
                  <a:pt x="114346" y="1495221"/>
                </a:lnTo>
                <a:lnTo>
                  <a:pt x="153485" y="1564063"/>
                </a:lnTo>
                <a:lnTo>
                  <a:pt x="197657" y="1629452"/>
                </a:lnTo>
                <a:lnTo>
                  <a:pt x="246601" y="1691125"/>
                </a:lnTo>
                <a:lnTo>
                  <a:pt x="300051" y="1748818"/>
                </a:lnTo>
                <a:lnTo>
                  <a:pt x="357745" y="1802268"/>
                </a:lnTo>
                <a:lnTo>
                  <a:pt x="419418" y="1851211"/>
                </a:lnTo>
                <a:lnTo>
                  <a:pt x="484808" y="1895383"/>
                </a:lnTo>
                <a:lnTo>
                  <a:pt x="553649" y="1934521"/>
                </a:lnTo>
                <a:lnTo>
                  <a:pt x="625679" y="1968361"/>
                </a:lnTo>
                <a:lnTo>
                  <a:pt x="700635" y="1996639"/>
                </a:lnTo>
                <a:lnTo>
                  <a:pt x="778251" y="2019093"/>
                </a:lnTo>
                <a:lnTo>
                  <a:pt x="858266" y="2035457"/>
                </a:lnTo>
                <a:lnTo>
                  <a:pt x="940414" y="2045469"/>
                </a:lnTo>
                <a:lnTo>
                  <a:pt x="1024432" y="2048865"/>
                </a:lnTo>
                <a:lnTo>
                  <a:pt x="1108453" y="2045469"/>
                </a:lnTo>
                <a:lnTo>
                  <a:pt x="1190602" y="2035457"/>
                </a:lnTo>
                <a:lnTo>
                  <a:pt x="1270617" y="2019093"/>
                </a:lnTo>
                <a:lnTo>
                  <a:pt x="1348235" y="1996639"/>
                </a:lnTo>
                <a:lnTo>
                  <a:pt x="1423190" y="1968361"/>
                </a:lnTo>
                <a:lnTo>
                  <a:pt x="1495221" y="1934521"/>
                </a:lnTo>
                <a:lnTo>
                  <a:pt x="1564063" y="1895383"/>
                </a:lnTo>
                <a:lnTo>
                  <a:pt x="1629452" y="1851211"/>
                </a:lnTo>
                <a:lnTo>
                  <a:pt x="1691125" y="1802268"/>
                </a:lnTo>
                <a:lnTo>
                  <a:pt x="1748818" y="1748818"/>
                </a:lnTo>
                <a:lnTo>
                  <a:pt x="1802268" y="1691125"/>
                </a:lnTo>
                <a:lnTo>
                  <a:pt x="1851211" y="1629452"/>
                </a:lnTo>
                <a:lnTo>
                  <a:pt x="1895383" y="1564063"/>
                </a:lnTo>
                <a:lnTo>
                  <a:pt x="1934521" y="1495221"/>
                </a:lnTo>
                <a:lnTo>
                  <a:pt x="1968361" y="1423190"/>
                </a:lnTo>
                <a:lnTo>
                  <a:pt x="1996639" y="1348235"/>
                </a:lnTo>
                <a:lnTo>
                  <a:pt x="2019093" y="1270617"/>
                </a:lnTo>
                <a:lnTo>
                  <a:pt x="2035457" y="1190602"/>
                </a:lnTo>
                <a:lnTo>
                  <a:pt x="2045469" y="1108453"/>
                </a:lnTo>
                <a:lnTo>
                  <a:pt x="2048865" y="1024432"/>
                </a:lnTo>
                <a:lnTo>
                  <a:pt x="2045469" y="940412"/>
                </a:lnTo>
                <a:lnTo>
                  <a:pt x="2035457" y="858262"/>
                </a:lnTo>
                <a:lnTo>
                  <a:pt x="2019093" y="778247"/>
                </a:lnTo>
                <a:lnTo>
                  <a:pt x="1996639" y="700630"/>
                </a:lnTo>
                <a:lnTo>
                  <a:pt x="1968361" y="625674"/>
                </a:lnTo>
                <a:lnTo>
                  <a:pt x="1934521" y="553644"/>
                </a:lnTo>
                <a:lnTo>
                  <a:pt x="1895383" y="484802"/>
                </a:lnTo>
                <a:lnTo>
                  <a:pt x="1851211" y="419413"/>
                </a:lnTo>
                <a:lnTo>
                  <a:pt x="1802268" y="357740"/>
                </a:lnTo>
                <a:lnTo>
                  <a:pt x="1748818" y="300047"/>
                </a:lnTo>
                <a:lnTo>
                  <a:pt x="1691125" y="246597"/>
                </a:lnTo>
                <a:lnTo>
                  <a:pt x="1629452" y="197654"/>
                </a:lnTo>
                <a:lnTo>
                  <a:pt x="1564063" y="153482"/>
                </a:lnTo>
                <a:lnTo>
                  <a:pt x="1495221" y="114344"/>
                </a:lnTo>
                <a:lnTo>
                  <a:pt x="1423190" y="80504"/>
                </a:lnTo>
                <a:lnTo>
                  <a:pt x="1348235" y="52225"/>
                </a:lnTo>
                <a:lnTo>
                  <a:pt x="1270617" y="29772"/>
                </a:lnTo>
                <a:lnTo>
                  <a:pt x="1190602" y="13407"/>
                </a:lnTo>
                <a:lnTo>
                  <a:pt x="1108453" y="3395"/>
                </a:lnTo>
                <a:lnTo>
                  <a:pt x="102443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 dirty="0"/>
          </a:p>
        </p:txBody>
      </p:sp>
      <p:sp>
        <p:nvSpPr>
          <p:cNvPr id="7" name="object 8"/>
          <p:cNvSpPr txBox="1"/>
          <p:nvPr userDrawn="1"/>
        </p:nvSpPr>
        <p:spPr>
          <a:xfrm>
            <a:off x="5907214" y="1625721"/>
            <a:ext cx="1295400" cy="30649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895"/>
              </a:lnSpc>
            </a:pPr>
            <a:r>
              <a:rPr lang="de-DE" sz="20000" b="1" dirty="0">
                <a:solidFill>
                  <a:srgbClr val="BFBFBF"/>
                </a:solidFill>
                <a:latin typeface="Arial"/>
                <a:cs typeface="Arial"/>
              </a:rPr>
              <a:t>„</a:t>
            </a:r>
            <a:endParaRPr lang="de-DE" sz="20000" dirty="0">
              <a:latin typeface="Arial"/>
              <a:cs typeface="Arial"/>
            </a:endParaRP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695600" y="936000"/>
            <a:ext cx="4834626" cy="1852276"/>
          </a:xfrm>
        </p:spPr>
        <p:txBody>
          <a:bodyPr anchor="b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200" b="1" baseline="0">
                <a:solidFill>
                  <a:schemeClr val="bg1"/>
                </a:solidFill>
              </a:defRPr>
            </a:lvl1pPr>
            <a:lvl2pPr>
              <a:defRPr sz="3400" b="1">
                <a:solidFill>
                  <a:schemeClr val="bg1"/>
                </a:solidFill>
              </a:defRPr>
            </a:lvl2pPr>
            <a:lvl3pPr>
              <a:defRPr sz="3400" b="1">
                <a:solidFill>
                  <a:schemeClr val="bg1"/>
                </a:solidFill>
              </a:defRPr>
            </a:lvl3pPr>
            <a:lvl4pPr>
              <a:defRPr sz="3400" b="1">
                <a:solidFill>
                  <a:schemeClr val="bg1"/>
                </a:solidFill>
              </a:defRPr>
            </a:lvl4pPr>
            <a:lvl5pPr>
              <a:defRPr sz="3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Zitat durch Klicken hinzufügen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695600" y="3024000"/>
            <a:ext cx="3805721" cy="463994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</p:spTree>
    <p:extLst>
      <p:ext uri="{BB962C8B-B14F-4D97-AF65-F5344CB8AC3E}">
        <p14:creationId xmlns:p14="http://schemas.microsoft.com/office/powerpoint/2010/main" val="2549376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13" y="1057275"/>
            <a:ext cx="8243887" cy="41767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54400" y="5418000"/>
            <a:ext cx="532800" cy="126000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>
              <a:defRPr lang="en-US" sz="800" smtClean="0"/>
            </a:lvl1pPr>
          </a:lstStyle>
          <a:p>
            <a:r>
              <a:rPr lang="de-DE" dirty="0"/>
              <a:t>20.01.2016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6725" y="5418000"/>
            <a:ext cx="6063501" cy="1260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Univers for UniS 55 Roman Rg" panose="020B0603020202020204" pitchFamily="34" charset="0"/>
              </a:defRPr>
            </a:lvl1pPr>
          </a:lstStyle>
          <a:p>
            <a:r>
              <a:rPr lang="en-US" dirty="0"/>
              <a:t>Patrick C. F. Buchholz. IBTB, Abt. für Technische Biochemie. Universität Stuttgart.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9000" y="5418000"/>
            <a:ext cx="223200" cy="126000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9E82CC3C-1DC0-4FDA-9590-6CC506AB67F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466724" y="396000"/>
            <a:ext cx="8245475" cy="576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9763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3" r:id="rId2"/>
    <p:sldLayoutId id="2147483695" r:id="rId3"/>
    <p:sldLayoutId id="2147483694" r:id="rId4"/>
    <p:sldLayoutId id="2147483662" r:id="rId5"/>
    <p:sldLayoutId id="2147483692" r:id="rId6"/>
    <p:sldLayoutId id="2147483663" r:id="rId7"/>
    <p:sldLayoutId id="2147483676" r:id="rId8"/>
    <p:sldLayoutId id="2147483680" r:id="rId9"/>
    <p:sldLayoutId id="2147483664" r:id="rId10"/>
    <p:sldLayoutId id="2147483665" r:id="rId11"/>
    <p:sldLayoutId id="2147483677" r:id="rId12"/>
    <p:sldLayoutId id="2147483678" r:id="rId13"/>
    <p:sldLayoutId id="2147483679" r:id="rId14"/>
    <p:sldLayoutId id="2147483684" r:id="rId15"/>
    <p:sldLayoutId id="2147483685" r:id="rId16"/>
    <p:sldLayoutId id="2147483682" r:id="rId17"/>
    <p:sldLayoutId id="2147483681" r:id="rId18"/>
    <p:sldLayoutId id="2147483683" r:id="rId19"/>
    <p:sldLayoutId id="2147483666" r:id="rId20"/>
    <p:sldLayoutId id="2147483667" r:id="rId21"/>
    <p:sldLayoutId id="2147483689" r:id="rId22"/>
    <p:sldLayoutId id="2147483690" r:id="rId23"/>
    <p:sldLayoutId id="2147483696" r:id="rId24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1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363" indent="-1841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536575" indent="-176213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20725" indent="-1841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96938" indent="-176213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66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orient="horz" pos="3297" userDrawn="1">
          <p15:clr>
            <a:srgbClr val="F26B43"/>
          </p15:clr>
        </p15:guide>
        <p15:guide id="4" pos="54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6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7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m4a"/><Relationship Id="rId2" Type="http://schemas.microsoft.com/office/2007/relationships/media" Target="../media/media20.m4a"/><Relationship Id="rId1" Type="http://schemas.openxmlformats.org/officeDocument/2006/relationships/tags" Target="../tags/tag8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m4a"/><Relationship Id="rId2" Type="http://schemas.microsoft.com/office/2007/relationships/media" Target="../media/media21.m4a"/><Relationship Id="rId1" Type="http://schemas.openxmlformats.org/officeDocument/2006/relationships/tags" Target="../tags/tag9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m4a"/><Relationship Id="rId2" Type="http://schemas.microsoft.com/office/2007/relationships/media" Target="../media/media22.m4a"/><Relationship Id="rId1" Type="http://schemas.openxmlformats.org/officeDocument/2006/relationships/tags" Target="../tags/tag10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3.m4a"/><Relationship Id="rId2" Type="http://schemas.microsoft.com/office/2007/relationships/media" Target="../media/media23.m4a"/><Relationship Id="rId1" Type="http://schemas.openxmlformats.org/officeDocument/2006/relationships/tags" Target="../tags/tag1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media24.m4a"/><Relationship Id="rId7" Type="http://schemas.openxmlformats.org/officeDocument/2006/relationships/image" Target="../media/image4.png"/><Relationship Id="rId2" Type="http://schemas.microsoft.com/office/2007/relationships/media" Target="../media/media24.m4a"/><Relationship Id="rId1" Type="http://schemas.openxmlformats.org/officeDocument/2006/relationships/tags" Target="../tags/tag12.xml"/><Relationship Id="rId6" Type="http://schemas.openxmlformats.org/officeDocument/2006/relationships/image" Target="../media/image14.png"/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2.png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5.xml"/><Relationship Id="rId9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6.m4a"/><Relationship Id="rId2" Type="http://schemas.microsoft.com/office/2007/relationships/media" Target="../media/media26.m4a"/><Relationship Id="rId1" Type="http://schemas.openxmlformats.org/officeDocument/2006/relationships/tags" Target="../tags/tag13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6.xml"/><Relationship Id="rId4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media27.m4a"/><Relationship Id="rId2" Type="http://schemas.microsoft.com/office/2007/relationships/media" Target="../media/media27.m4a"/><Relationship Id="rId1" Type="http://schemas.openxmlformats.org/officeDocument/2006/relationships/tags" Target="../tags/tag14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3.m4a"/><Relationship Id="rId7" Type="http://schemas.openxmlformats.org/officeDocument/2006/relationships/image" Target="../media/image6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10.emf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36" b="24236"/>
          <a:stretch>
            <a:fillRect/>
          </a:stretch>
        </p:blipFill>
        <p:spPr>
          <a:xfrm>
            <a:off x="0" y="1004888"/>
            <a:ext cx="9144000" cy="4711700"/>
          </a:xfrm>
        </p:spPr>
      </p:pic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A256C53E-7331-4402-ADEB-9E6EF4EE236A}"/>
              </a:ext>
            </a:extLst>
          </p:cNvPr>
          <p:cNvGrpSpPr/>
          <p:nvPr/>
        </p:nvGrpSpPr>
        <p:grpSpPr>
          <a:xfrm>
            <a:off x="406800" y="258416"/>
            <a:ext cx="4237202" cy="630585"/>
            <a:chOff x="406800" y="258416"/>
            <a:chExt cx="4237202" cy="630585"/>
          </a:xfrm>
        </p:grpSpPr>
        <p:pic>
          <p:nvPicPr>
            <p:cNvPr id="19" name="Grafik 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800" y="258416"/>
              <a:ext cx="2056867" cy="431998"/>
            </a:xfrm>
            <a:prstGeom prst="rect">
              <a:avLst/>
            </a:prstGeom>
          </p:spPr>
        </p:pic>
        <p:sp>
          <p:nvSpPr>
            <p:cNvPr id="20" name="Textplatzhalter 9"/>
            <p:cNvSpPr txBox="1">
              <a:spLocks/>
            </p:cNvSpPr>
            <p:nvPr/>
          </p:nvSpPr>
          <p:spPr>
            <a:xfrm>
              <a:off x="857195" y="561889"/>
              <a:ext cx="3786807" cy="327112"/>
            </a:xfrm>
            <a:prstGeom prst="rect">
              <a:avLst/>
            </a:prstGeom>
          </p:spPr>
          <p:txBody>
            <a:bodyPr/>
            <a:lstStyle>
              <a:lvl1pPr marL="0" indent="0" algn="l" defTabSz="685800" rtl="0" eaLnBrk="1" latinLnBrk="0" hangingPunct="1">
                <a:lnSpc>
                  <a:spcPct val="100000"/>
                </a:lnSpc>
                <a:spcBef>
                  <a:spcPts val="750"/>
                </a:spcBef>
                <a:buClr>
                  <a:schemeClr val="accent1"/>
                </a:buClr>
                <a:buFontTx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60363" indent="-184150" algn="l" defTabSz="685800" rtl="0" eaLnBrk="1" latinLnBrk="0" hangingPunct="1">
                <a:lnSpc>
                  <a:spcPct val="120000"/>
                </a:lnSpc>
                <a:spcBef>
                  <a:spcPts val="375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36575" indent="-176213" algn="l" defTabSz="685800" rtl="0" eaLnBrk="1" latinLnBrk="0" hangingPunct="1">
                <a:lnSpc>
                  <a:spcPct val="120000"/>
                </a:lnSpc>
                <a:spcBef>
                  <a:spcPts val="375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20725" indent="-184150" algn="l" defTabSz="685800" rtl="0" eaLnBrk="1" latinLnBrk="0" hangingPunct="1">
                <a:lnSpc>
                  <a:spcPct val="120000"/>
                </a:lnSpc>
                <a:spcBef>
                  <a:spcPts val="375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896938" indent="-176213" algn="l" defTabSz="685800" rtl="0" eaLnBrk="1" latinLnBrk="0" hangingPunct="1">
                <a:lnSpc>
                  <a:spcPct val="120000"/>
                </a:lnSpc>
                <a:spcBef>
                  <a:spcPts val="375"/>
                </a:spcBef>
                <a:buClr>
                  <a:schemeClr val="tx1"/>
                </a:buClr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dirty="0">
                  <a:latin typeface="Univers for UniS 55 Roman Rg" panose="020B0603020202020204" pitchFamily="34" charset="0"/>
                </a:rPr>
                <a:t>Institut für Biochemie und Technische Biochemie</a:t>
              </a:r>
            </a:p>
          </p:txBody>
        </p:sp>
      </p:grpSp>
      <p:sp>
        <p:nvSpPr>
          <p:cNvPr id="4" name="Rectangle 3"/>
          <p:cNvSpPr/>
          <p:nvPr/>
        </p:nvSpPr>
        <p:spPr>
          <a:xfrm>
            <a:off x="0" y="5491885"/>
            <a:ext cx="9144000" cy="2231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" name="Rectangle 2"/>
          <p:cNvSpPr/>
          <p:nvPr/>
        </p:nvSpPr>
        <p:spPr>
          <a:xfrm>
            <a:off x="6136869" y="5468779"/>
            <a:ext cx="294617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Calibri" panose="020F0502020204030204" pitchFamily="34" charset="0"/>
              </a:rPr>
              <a:t>Bildquelle: MEHAU KULYK / SCIENCE PHOTO LIBRARY 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EFF9C71-2C00-4341-AFD3-AF09B12BD351}"/>
              </a:ext>
            </a:extLst>
          </p:cNvPr>
          <p:cNvSpPr/>
          <p:nvPr/>
        </p:nvSpPr>
        <p:spPr>
          <a:xfrm>
            <a:off x="5348397" y="352631"/>
            <a:ext cx="3795603" cy="461665"/>
          </a:xfrm>
          <a:prstGeom prst="rect">
            <a:avLst/>
          </a:prstGeom>
          <a:noFill/>
        </p:spPr>
        <p:txBody>
          <a:bodyPr wrap="square" rIns="36000">
            <a:spAutoFit/>
          </a:bodyPr>
          <a:lstStyle/>
          <a:p>
            <a:r>
              <a:rPr lang="de-DE" sz="1200" b="1" dirty="0">
                <a:solidFill>
                  <a:schemeClr val="tx2"/>
                </a:solidFill>
                <a:latin typeface="Calibri" panose="020F0502020204030204" pitchFamily="34" charset="0"/>
              </a:rPr>
              <a:t>E-Mail: 	</a:t>
            </a:r>
            <a:r>
              <a:rPr lang="de-DE" sz="1200" b="1" dirty="0" err="1">
                <a:solidFill>
                  <a:schemeClr val="tx2"/>
                </a:solidFill>
                <a:latin typeface="Calibri" panose="020F0502020204030204" pitchFamily="34" charset="0"/>
              </a:rPr>
              <a:t>jan.range@simtech.uni-stuttgart.de</a:t>
            </a:r>
            <a:endParaRPr lang="de-DE" sz="1200" b="1" dirty="0">
              <a:solidFill>
                <a:schemeClr val="tx2"/>
              </a:solidFill>
              <a:latin typeface="Calibri" panose="020F0502020204030204" pitchFamily="34" charset="0"/>
            </a:endParaRPr>
          </a:p>
          <a:p>
            <a:r>
              <a:rPr lang="de-DE" sz="1200" b="1" dirty="0">
                <a:solidFill>
                  <a:schemeClr val="tx2"/>
                </a:solidFill>
                <a:latin typeface="Calibri" panose="020F0502020204030204" pitchFamily="34" charset="0"/>
              </a:rPr>
              <a:t>Telefon: 	+49 711 685 60095</a:t>
            </a:r>
          </a:p>
        </p:txBody>
      </p:sp>
      <p:sp>
        <p:nvSpPr>
          <p:cNvPr id="9" name="Title 8"/>
          <p:cNvSpPr>
            <a:spLocks noGrp="1" noChangeAspect="1"/>
          </p:cNvSpPr>
          <p:nvPr>
            <p:ph type="ctrTitle"/>
          </p:nvPr>
        </p:nvSpPr>
        <p:spPr>
          <a:xfrm>
            <a:off x="0" y="1004888"/>
            <a:ext cx="4500000" cy="4500000"/>
          </a:xfrm>
          <a:solidFill>
            <a:srgbClr val="0070C0"/>
          </a:solidFill>
        </p:spPr>
        <p:txBody>
          <a:bodyPr/>
          <a:lstStyle/>
          <a:p>
            <a:pPr algn="ctr"/>
            <a:r>
              <a:rPr lang="de-DE" sz="3600" dirty="0">
                <a:latin typeface="Calibri" panose="020F0502020204030204" pitchFamily="34" charset="0"/>
              </a:rPr>
              <a:t>Datenbanken</a:t>
            </a:r>
            <a:br>
              <a:rPr lang="de-DE" sz="1500" dirty="0">
                <a:latin typeface="Calibri" panose="020F0502020204030204" pitchFamily="34" charset="0"/>
              </a:rPr>
            </a:br>
            <a:br>
              <a:rPr lang="de-DE" sz="1500" dirty="0">
                <a:latin typeface="Calibri" panose="020F0502020204030204" pitchFamily="34" charset="0"/>
              </a:rPr>
            </a:br>
            <a:r>
              <a:rPr lang="de-DE" sz="1200" dirty="0">
                <a:latin typeface="Calibri" panose="020F0502020204030204" pitchFamily="34" charset="0"/>
              </a:rPr>
              <a:t>Modul Wissenschaftliche Methodik I</a:t>
            </a:r>
            <a:br>
              <a:rPr lang="de-DE" sz="1200" dirty="0">
                <a:latin typeface="Calibri" panose="020F0502020204030204" pitchFamily="34" charset="0"/>
              </a:rPr>
            </a:br>
            <a:r>
              <a:rPr lang="de-DE" sz="1200" dirty="0">
                <a:latin typeface="Calibri" panose="020F0502020204030204" pitchFamily="34" charset="0"/>
              </a:rPr>
              <a:t>M.Sc.-Studiengang Technische Biologie</a:t>
            </a:r>
            <a:br>
              <a:rPr lang="de-DE" sz="1200" dirty="0">
                <a:latin typeface="Calibri" panose="020F0502020204030204" pitchFamily="34" charset="0"/>
              </a:rPr>
            </a:br>
            <a:r>
              <a:rPr lang="de-DE" sz="1200" dirty="0">
                <a:latin typeface="Calibri" panose="020F0502020204030204" pitchFamily="34" charset="0"/>
              </a:rPr>
              <a:t>Wintersemester 2023/2024</a:t>
            </a:r>
            <a:br>
              <a:rPr lang="de-DE" sz="1200" dirty="0">
                <a:latin typeface="Calibri" panose="020F0502020204030204" pitchFamily="34" charset="0"/>
              </a:rPr>
            </a:br>
            <a:br>
              <a:rPr lang="de-DE" sz="1200" dirty="0">
                <a:latin typeface="Calibri" panose="020F0502020204030204" pitchFamily="34" charset="0"/>
              </a:rPr>
            </a:br>
            <a:r>
              <a:rPr lang="de-DE" sz="1100" dirty="0">
                <a:latin typeface="Calibri" panose="020F0502020204030204" pitchFamily="34" charset="0"/>
              </a:rPr>
              <a:t>Zusätzlich: </a:t>
            </a:r>
            <a:r>
              <a:rPr lang="de-DE" sz="1100" b="1" dirty="0">
                <a:solidFill>
                  <a:schemeClr val="bg1"/>
                </a:solidFill>
                <a:latin typeface="Calibri" panose="020F0502020204030204" pitchFamily="34" charset="0"/>
              </a:rPr>
              <a:t>Übungen am 0</a:t>
            </a:r>
            <a:r>
              <a:rPr lang="de-DE" sz="1100" dirty="0">
                <a:latin typeface="Calibri" panose="020F0502020204030204" pitchFamily="34" charset="0"/>
              </a:rPr>
              <a:t>8</a:t>
            </a:r>
            <a:r>
              <a:rPr lang="de-DE" sz="1100" b="1" dirty="0">
                <a:solidFill>
                  <a:schemeClr val="bg1"/>
                </a:solidFill>
                <a:latin typeface="Calibri" panose="020F0502020204030204" pitchFamily="34" charset="0"/>
              </a:rPr>
              <a:t>.11.2023, 08:00-09:30</a:t>
            </a:r>
            <a:br>
              <a:rPr lang="de-DE" sz="1200" b="1" dirty="0">
                <a:solidFill>
                  <a:schemeClr val="bg1"/>
                </a:solidFill>
                <a:latin typeface="Calibri" panose="020F0502020204030204" pitchFamily="34" charset="0"/>
              </a:rPr>
            </a:br>
            <a:r>
              <a:rPr lang="de-DE" sz="1200" b="1" dirty="0">
                <a:solidFill>
                  <a:schemeClr val="bg1"/>
                </a:solidFill>
                <a:latin typeface="Calibri" panose="020F0502020204030204" pitchFamily="34" charset="0"/>
              </a:rPr>
              <a:t>Aufgaben siehe separates Übungsblatt</a:t>
            </a:r>
            <a:endParaRPr lang="de-DE" sz="1200" dirty="0">
              <a:latin typeface="Calibri" panose="020F0502020204030204" pitchFamily="34" charset="0"/>
            </a:endParaRPr>
          </a:p>
        </p:txBody>
      </p:sp>
      <p:sp>
        <p:nvSpPr>
          <p:cNvPr id="13" name="Textplatzhalter 9"/>
          <p:cNvSpPr>
            <a:spLocks noGrp="1"/>
          </p:cNvSpPr>
          <p:nvPr>
            <p:ph type="body" sz="quarter" idx="11"/>
          </p:nvPr>
        </p:nvSpPr>
        <p:spPr>
          <a:xfrm>
            <a:off x="3060000" y="4064888"/>
            <a:ext cx="1440000" cy="1440000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de-DE" sz="12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Jan Range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629045B-FC52-489B-8194-E5E9C11ED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908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440"/>
    </mc:Choice>
    <mc:Fallback xmlns="">
      <p:transition spd="slow" advTm="38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466724" y="804056"/>
            <a:ext cx="8245476" cy="4093845"/>
          </a:xfrm>
        </p:spPr>
        <p:txBody>
          <a:bodyPr/>
          <a:lstStyle/>
          <a:p>
            <a:pPr algn="just"/>
            <a:r>
              <a:rPr lang="de-DE" sz="1800" b="1" dirty="0">
                <a:solidFill>
                  <a:srgbClr val="00682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Primärschlüssel </a:t>
            </a:r>
            <a:r>
              <a:rPr lang="de-DE" sz="1800" dirty="0">
                <a:solidFill>
                  <a:srgbClr val="00682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de-DE" sz="1800" b="1" i="1" dirty="0">
                <a:solidFill>
                  <a:srgbClr val="00682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primary key</a:t>
            </a:r>
            <a:r>
              <a:rPr lang="de-DE" sz="1800" dirty="0">
                <a:solidFill>
                  <a:srgbClr val="00682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de-DE" sz="1800" dirty="0">
                <a:solidFill>
                  <a:srgbClr val="00682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Attribut, mit dem sich eine Zeile einer Tabelle eindeutig identifizieren lässt. Primärschlüssel müssen daher innerhalb einer Tabelle eindeutige Werte haben, oft in Form einer eigens dafür angelegten Identifikationsnummer (ID).</a:t>
            </a:r>
          </a:p>
          <a:p>
            <a:pPr algn="just"/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de-D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Fremdschlüssel</a:t>
            </a:r>
            <a:r>
              <a:rPr lang="de-DE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de-DE" sz="1800" b="1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foreign</a:t>
            </a:r>
            <a:r>
              <a:rPr lang="de-DE" sz="1800" b="1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b="1" i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key</a:t>
            </a:r>
            <a:r>
              <a:rPr lang="de-DE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de-DE" sz="1800" b="1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Attribut, dessen Wertebereich über den Primärschlüssel einer anderen Tabelle definiert ist, wodurch zwei Tabellen miteinander verknüpft werden.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Fremdschlüssel sind ein zentrales Konzept im relationalen Datenmodell.</a:t>
            </a:r>
          </a:p>
          <a:p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Weitere Regel: </a:t>
            </a:r>
            <a:r>
              <a:rPr lang="de-DE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Eindeutige Werte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(</a:t>
            </a:r>
            <a:r>
              <a:rPr lang="de-DE" sz="1800" b="1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unique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) innerhalb einer Tabelle</a:t>
            </a:r>
          </a:p>
          <a:p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itle 7"/>
          <p:cNvSpPr>
            <a:spLocks noGrp="1"/>
          </p:cNvSpPr>
          <p:nvPr>
            <p:ph type="title"/>
          </p:nvPr>
        </p:nvSpPr>
        <p:spPr>
          <a:xfrm>
            <a:off x="466724" y="206082"/>
            <a:ext cx="8581023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3.3 Das relationale Datenmodell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1</a:t>
            </a:r>
            <a:r>
              <a:rPr lang="en-US" sz="1800" dirty="0">
                <a:latin typeface="Calibri" panose="020F0502020204030204" pitchFamily="34" charset="0"/>
              </a:rPr>
              <a:t>0</a:t>
            </a:r>
          </a:p>
        </p:txBody>
      </p:sp>
      <p:sp>
        <p:nvSpPr>
          <p:cNvPr id="2" name="Raute 1">
            <a:extLst>
              <a:ext uri="{FF2B5EF4-FFF2-40B4-BE49-F238E27FC236}">
                <a16:creationId xmlns:a16="http://schemas.microsoft.com/office/drawing/2014/main" id="{AE2DBE80-106A-4508-B838-8800349049D4}"/>
              </a:ext>
            </a:extLst>
          </p:cNvPr>
          <p:cNvSpPr/>
          <p:nvPr/>
        </p:nvSpPr>
        <p:spPr>
          <a:xfrm>
            <a:off x="406650" y="856177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F8AD9B29-97CF-49D1-969C-5DC64EE803AB}"/>
              </a:ext>
            </a:extLst>
          </p:cNvPr>
          <p:cNvSpPr/>
          <p:nvPr/>
        </p:nvSpPr>
        <p:spPr>
          <a:xfrm>
            <a:off x="406649" y="2388692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" name="Gleichschenkliges Dreieck 3">
            <a:extLst>
              <a:ext uri="{FF2B5EF4-FFF2-40B4-BE49-F238E27FC236}">
                <a16:creationId xmlns:a16="http://schemas.microsoft.com/office/drawing/2014/main" id="{3FC00AC8-8DDA-4434-9B4E-0D5072470FB6}"/>
              </a:ext>
            </a:extLst>
          </p:cNvPr>
          <p:cNvSpPr/>
          <p:nvPr/>
        </p:nvSpPr>
        <p:spPr>
          <a:xfrm>
            <a:off x="397730" y="4328368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DD880C76-BD23-4B9B-B7F8-709FE67E168E}"/>
              </a:ext>
            </a:extLst>
          </p:cNvPr>
          <p:cNvSpPr/>
          <p:nvPr/>
        </p:nvSpPr>
        <p:spPr>
          <a:xfrm>
            <a:off x="382468" y="5161002"/>
            <a:ext cx="687660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Codd, E. F.: 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A relational model of data for large shared data banks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. Communications of the ACM, 13(6):377-387, 1970.</a:t>
            </a:r>
          </a:p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Codd, E. F.: 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Relational database: a practical foundation for productivity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. Communications of the ACM, 25(2):109-117, 1982.</a:t>
            </a:r>
          </a:p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Ernst, H. 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et al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.: 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Grundkurs Informatik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, Springer Fachmedien Wiesbaden, 5. Auflage, 2015, S. 341ff.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6073C62-5AEE-43D6-977B-3B80977D2B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30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298"/>
    </mc:Choice>
    <mc:Fallback xmlns="">
      <p:transition spd="slow" advTm="117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11</a:t>
            </a:r>
          </a:p>
        </p:txBody>
      </p:sp>
      <p:sp>
        <p:nvSpPr>
          <p:cNvPr id="11" name="Title 7">
            <a:extLst>
              <a:ext uri="{FF2B5EF4-FFF2-40B4-BE49-F238E27FC236}">
                <a16:creationId xmlns:a16="http://schemas.microsoft.com/office/drawing/2014/main" id="{1AB4E732-12EB-4FFF-A5AD-85AC28CFD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4" y="206082"/>
            <a:ext cx="8581023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3.3 Das relationale Datenmodell</a:t>
            </a:r>
          </a:p>
        </p:txBody>
      </p:sp>
      <p:pic>
        <p:nvPicPr>
          <p:cNvPr id="3" name="Grafik 2" descr="Ein Bild, das Text enthält.&#10;&#10;Automatisch generierte Beschreibung">
            <a:extLst>
              <a:ext uri="{FF2B5EF4-FFF2-40B4-BE49-F238E27FC236}">
                <a16:creationId xmlns:a16="http://schemas.microsoft.com/office/drawing/2014/main" id="{B113F6EA-45FE-40F6-8C14-37DA9B5409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14" t="5150" r="2663" b="5037"/>
          <a:stretch/>
        </p:blipFill>
        <p:spPr>
          <a:xfrm>
            <a:off x="451262" y="875378"/>
            <a:ext cx="7770966" cy="4191139"/>
          </a:xfrm>
          <a:prstGeom prst="rect">
            <a:avLst/>
          </a:prstGeom>
          <a:noFill/>
        </p:spPr>
      </p:pic>
      <p:sp>
        <p:nvSpPr>
          <p:cNvPr id="32" name="Ellipse 31">
            <a:extLst>
              <a:ext uri="{FF2B5EF4-FFF2-40B4-BE49-F238E27FC236}">
                <a16:creationId xmlns:a16="http://schemas.microsoft.com/office/drawing/2014/main" id="{FD76EA1A-AF1C-4AC7-8112-EC5570B94945}"/>
              </a:ext>
            </a:extLst>
          </p:cNvPr>
          <p:cNvSpPr/>
          <p:nvPr/>
        </p:nvSpPr>
        <p:spPr>
          <a:xfrm>
            <a:off x="4067790" y="4758201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5360C199-125F-4AA0-B4EA-271D8CCED992}"/>
              </a:ext>
            </a:extLst>
          </p:cNvPr>
          <p:cNvSpPr/>
          <p:nvPr/>
        </p:nvSpPr>
        <p:spPr>
          <a:xfrm>
            <a:off x="4061135" y="2201628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E824551B-C709-45FC-9B0E-577EF5A28DB6}"/>
              </a:ext>
            </a:extLst>
          </p:cNvPr>
          <p:cNvSpPr/>
          <p:nvPr/>
        </p:nvSpPr>
        <p:spPr>
          <a:xfrm>
            <a:off x="233203" y="3444223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7" name="Raute 36">
            <a:extLst>
              <a:ext uri="{FF2B5EF4-FFF2-40B4-BE49-F238E27FC236}">
                <a16:creationId xmlns:a16="http://schemas.microsoft.com/office/drawing/2014/main" id="{26162D7C-A586-42E2-A6DF-656228D188BF}"/>
              </a:ext>
            </a:extLst>
          </p:cNvPr>
          <p:cNvSpPr/>
          <p:nvPr/>
        </p:nvSpPr>
        <p:spPr>
          <a:xfrm>
            <a:off x="4077473" y="1128715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9" name="Raute 38">
            <a:extLst>
              <a:ext uri="{FF2B5EF4-FFF2-40B4-BE49-F238E27FC236}">
                <a16:creationId xmlns:a16="http://schemas.microsoft.com/office/drawing/2014/main" id="{1099EEFB-1C85-441E-B38E-F0D6DAAE5CD6}"/>
              </a:ext>
            </a:extLst>
          </p:cNvPr>
          <p:cNvSpPr/>
          <p:nvPr/>
        </p:nvSpPr>
        <p:spPr>
          <a:xfrm>
            <a:off x="4077473" y="3672195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2A9F89BC-1B08-46A5-897F-1154D34CE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24" y="804056"/>
            <a:ext cx="3485844" cy="1282841"/>
          </a:xfrm>
        </p:spPr>
        <p:txBody>
          <a:bodyPr/>
          <a:lstStyle/>
          <a:p>
            <a:r>
              <a:rPr lang="de-DE" sz="1800" b="1" dirty="0">
                <a:solidFill>
                  <a:srgbClr val="00682F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Primärschlüssel (primary key)</a:t>
            </a:r>
          </a:p>
          <a:p>
            <a:r>
              <a:rPr lang="de-D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Fremdschlüssel (foreign key)</a:t>
            </a:r>
          </a:p>
          <a:p>
            <a:r>
              <a:rPr lang="de-DE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Eindeutige Einträge (unique)</a:t>
            </a:r>
          </a:p>
          <a:p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Raute 43">
            <a:extLst>
              <a:ext uri="{FF2B5EF4-FFF2-40B4-BE49-F238E27FC236}">
                <a16:creationId xmlns:a16="http://schemas.microsoft.com/office/drawing/2014/main" id="{2BEF95A2-F0E3-4653-9B0F-417459EBE92B}"/>
              </a:ext>
            </a:extLst>
          </p:cNvPr>
          <p:cNvSpPr/>
          <p:nvPr/>
        </p:nvSpPr>
        <p:spPr>
          <a:xfrm>
            <a:off x="406650" y="856177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28308E2C-A27D-4848-8A50-E678D48CA856}"/>
              </a:ext>
            </a:extLst>
          </p:cNvPr>
          <p:cNvSpPr/>
          <p:nvPr/>
        </p:nvSpPr>
        <p:spPr>
          <a:xfrm>
            <a:off x="406649" y="1304686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Gleichschenkliges Dreieck 1">
            <a:extLst>
              <a:ext uri="{FF2B5EF4-FFF2-40B4-BE49-F238E27FC236}">
                <a16:creationId xmlns:a16="http://schemas.microsoft.com/office/drawing/2014/main" id="{D9EFAE1A-5B62-42C2-9EC2-A919D5E9375F}"/>
              </a:ext>
            </a:extLst>
          </p:cNvPr>
          <p:cNvSpPr/>
          <p:nvPr/>
        </p:nvSpPr>
        <p:spPr>
          <a:xfrm>
            <a:off x="233203" y="3676732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" name="Gleichschenkliges Dreieck 3">
            <a:extLst>
              <a:ext uri="{FF2B5EF4-FFF2-40B4-BE49-F238E27FC236}">
                <a16:creationId xmlns:a16="http://schemas.microsoft.com/office/drawing/2014/main" id="{DD78D2B6-35DA-449F-B64E-B0DB70DA1853}"/>
              </a:ext>
            </a:extLst>
          </p:cNvPr>
          <p:cNvSpPr/>
          <p:nvPr/>
        </p:nvSpPr>
        <p:spPr>
          <a:xfrm>
            <a:off x="397730" y="1710528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1A7B37-ACAA-4AD9-8A23-3A40DFFC59BC}"/>
              </a:ext>
            </a:extLst>
          </p:cNvPr>
          <p:cNvSpPr/>
          <p:nvPr/>
        </p:nvSpPr>
        <p:spPr>
          <a:xfrm>
            <a:off x="382468" y="5244822"/>
            <a:ext cx="687660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Abbildung erzeugt mit EMS SQL Manager for InterBase/Firebird, Version 5.5.4.</a:t>
            </a:r>
            <a:endParaRPr lang="en-US" sz="10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FCADB3E-9868-48C5-BFB7-7DB772EB99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0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484"/>
    </mc:Choice>
    <mc:Fallback xmlns="">
      <p:transition spd="slow" advTm="124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27263"/>
              </p:ext>
            </p:extLst>
          </p:nvPr>
        </p:nvGraphicFramePr>
        <p:xfrm>
          <a:off x="187565" y="1328194"/>
          <a:ext cx="8768870" cy="29966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1223">
                  <a:extLst>
                    <a:ext uri="{9D8B030D-6E8A-4147-A177-3AD203B41FA5}">
                      <a16:colId xmlns:a16="http://schemas.microsoft.com/office/drawing/2014/main" val="1512126916"/>
                    </a:ext>
                  </a:extLst>
                </a:gridCol>
                <a:gridCol w="1032220">
                  <a:extLst>
                    <a:ext uri="{9D8B030D-6E8A-4147-A177-3AD203B41FA5}">
                      <a16:colId xmlns:a16="http://schemas.microsoft.com/office/drawing/2014/main" val="1813771554"/>
                    </a:ext>
                  </a:extLst>
                </a:gridCol>
                <a:gridCol w="854252">
                  <a:extLst>
                    <a:ext uri="{9D8B030D-6E8A-4147-A177-3AD203B41FA5}">
                      <a16:colId xmlns:a16="http://schemas.microsoft.com/office/drawing/2014/main" val="2440500406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191850033"/>
                    </a:ext>
                  </a:extLst>
                </a:gridCol>
                <a:gridCol w="1219175">
                  <a:extLst>
                    <a:ext uri="{9D8B030D-6E8A-4147-A177-3AD203B41FA5}">
                      <a16:colId xmlns:a16="http://schemas.microsoft.com/office/drawing/2014/main" val="3218986041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3345978483"/>
                    </a:ext>
                  </a:extLst>
                </a:gridCol>
              </a:tblGrid>
              <a:tr h="3960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VISCOSITY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DENSITY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MOLE_FRACTION_WATER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TEMPERATURE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LITERATURE_DOI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6605687"/>
                  </a:ext>
                </a:extLst>
              </a:tr>
              <a:tr h="544337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methanol-water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1.317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0.9698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0.8999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298.15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10.1016/j.jct.2007.05.004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6294884"/>
                  </a:ext>
                </a:extLst>
              </a:tr>
              <a:tr h="54433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methanol-water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0.566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0.0856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308.15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10.1021/je60011a015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714890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methanol-water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0.9971</a:t>
                      </a:r>
                    </a:p>
                    <a:p>
                      <a:endParaRPr lang="en-US" dirty="0">
                        <a:solidFill>
                          <a:schemeClr val="tx1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278.15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10.1007/BF00508889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5773257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ethylene</a:t>
                      </a:r>
                      <a:r>
                        <a:rPr lang="en-US" baseline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glycol-water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1.002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293.15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10.1021/je020140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078399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528459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1</a:t>
            </a:r>
            <a:r>
              <a:rPr lang="en-US" sz="1800" dirty="0"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5263A11D-A7D0-40D6-9E44-47CA200879DB}"/>
              </a:ext>
            </a:extLst>
          </p:cNvPr>
          <p:cNvSpPr txBox="1">
            <a:spLocks/>
          </p:cNvSpPr>
          <p:nvPr/>
        </p:nvSpPr>
        <p:spPr>
          <a:xfrm>
            <a:off x="466724" y="206082"/>
            <a:ext cx="8581023" cy="3204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3.3 Das relationale Datenmodell</a:t>
            </a:r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CC9B6E36-DCCC-40BE-A85D-6EA194490FCF}"/>
              </a:ext>
            </a:extLst>
          </p:cNvPr>
          <p:cNvSpPr txBox="1"/>
          <p:nvPr/>
        </p:nvSpPr>
        <p:spPr>
          <a:xfrm>
            <a:off x="468313" y="808149"/>
            <a:ext cx="8257610" cy="6093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Welche Nachteile hätte eine einzige Tabelle gegenüber mehreren Tabellen?</a:t>
            </a:r>
          </a:p>
          <a:p>
            <a:endParaRPr lang="de-DE" sz="1800" i="1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9053421-FF85-43A5-905F-31DA369965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68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265"/>
    </mc:Choice>
    <mc:Fallback xmlns="">
      <p:transition spd="slow" advTm="132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1A78C9B6-BC57-4FE9-99E0-1BFB919C9EB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14" t="5150" r="2663" b="5037"/>
          <a:stretch/>
        </p:blipFill>
        <p:spPr>
          <a:xfrm>
            <a:off x="451262" y="875378"/>
            <a:ext cx="7770966" cy="4191139"/>
          </a:xfrm>
          <a:prstGeom prst="rect">
            <a:avLst/>
          </a:prstGeom>
          <a:noFill/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F3F281D9-8741-4556-B014-FCCA84566580}"/>
              </a:ext>
            </a:extLst>
          </p:cNvPr>
          <p:cNvSpPr/>
          <p:nvPr/>
        </p:nvSpPr>
        <p:spPr>
          <a:xfrm>
            <a:off x="4067790" y="4758201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E8884F44-09FC-463B-8CE8-A242FF4DC75B}"/>
              </a:ext>
            </a:extLst>
          </p:cNvPr>
          <p:cNvSpPr/>
          <p:nvPr/>
        </p:nvSpPr>
        <p:spPr>
          <a:xfrm>
            <a:off x="4061135" y="2201628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8" name="Raute 7">
            <a:extLst>
              <a:ext uri="{FF2B5EF4-FFF2-40B4-BE49-F238E27FC236}">
                <a16:creationId xmlns:a16="http://schemas.microsoft.com/office/drawing/2014/main" id="{CB74D550-6801-4A64-86A6-C14605E80A60}"/>
              </a:ext>
            </a:extLst>
          </p:cNvPr>
          <p:cNvSpPr/>
          <p:nvPr/>
        </p:nvSpPr>
        <p:spPr>
          <a:xfrm>
            <a:off x="233203" y="3444223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" name="Raute 9">
            <a:extLst>
              <a:ext uri="{FF2B5EF4-FFF2-40B4-BE49-F238E27FC236}">
                <a16:creationId xmlns:a16="http://schemas.microsoft.com/office/drawing/2014/main" id="{B6A202DD-C2C7-46F9-9077-D665019F478F}"/>
              </a:ext>
            </a:extLst>
          </p:cNvPr>
          <p:cNvSpPr/>
          <p:nvPr/>
        </p:nvSpPr>
        <p:spPr>
          <a:xfrm>
            <a:off x="4077473" y="1128715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" name="Raute 11">
            <a:extLst>
              <a:ext uri="{FF2B5EF4-FFF2-40B4-BE49-F238E27FC236}">
                <a16:creationId xmlns:a16="http://schemas.microsoft.com/office/drawing/2014/main" id="{725219F4-C5B4-46D1-803B-79A034C7C088}"/>
              </a:ext>
            </a:extLst>
          </p:cNvPr>
          <p:cNvSpPr/>
          <p:nvPr/>
        </p:nvSpPr>
        <p:spPr>
          <a:xfrm>
            <a:off x="4077473" y="3672195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3" name="Gleichschenkliges Dreieck 12">
            <a:extLst>
              <a:ext uri="{FF2B5EF4-FFF2-40B4-BE49-F238E27FC236}">
                <a16:creationId xmlns:a16="http://schemas.microsoft.com/office/drawing/2014/main" id="{674AC33B-D962-4FA3-BB9E-7284877279BE}"/>
              </a:ext>
            </a:extLst>
          </p:cNvPr>
          <p:cNvSpPr/>
          <p:nvPr/>
        </p:nvSpPr>
        <p:spPr>
          <a:xfrm>
            <a:off x="233203" y="3676732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13</a:t>
            </a:r>
          </a:p>
        </p:txBody>
      </p:sp>
      <p:sp>
        <p:nvSpPr>
          <p:cNvPr id="11" name="Title 7">
            <a:extLst>
              <a:ext uri="{FF2B5EF4-FFF2-40B4-BE49-F238E27FC236}">
                <a16:creationId xmlns:a16="http://schemas.microsoft.com/office/drawing/2014/main" id="{1AB4E732-12EB-4FFF-A5AD-85AC28CFD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4" y="206082"/>
            <a:ext cx="8581023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3.3 Das relationale Datenmodell</a:t>
            </a: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2A9F89BC-1B08-46A5-897F-1154D34CE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24" y="804056"/>
            <a:ext cx="3485844" cy="1282841"/>
          </a:xfrm>
        </p:spPr>
        <p:txBody>
          <a:bodyPr/>
          <a:lstStyle/>
          <a:p>
            <a:r>
              <a:rPr lang="de-DE" sz="1800" b="1" dirty="0">
                <a:solidFill>
                  <a:srgbClr val="00682F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Primärschlüssel (primary key)</a:t>
            </a:r>
          </a:p>
          <a:p>
            <a:r>
              <a:rPr lang="de-D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Fremdschlüssel (foreign key)</a:t>
            </a:r>
          </a:p>
          <a:p>
            <a:r>
              <a:rPr lang="de-DE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Eindeutige Einträge (unique)</a:t>
            </a:r>
          </a:p>
          <a:p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Raute 43">
            <a:extLst>
              <a:ext uri="{FF2B5EF4-FFF2-40B4-BE49-F238E27FC236}">
                <a16:creationId xmlns:a16="http://schemas.microsoft.com/office/drawing/2014/main" id="{2BEF95A2-F0E3-4653-9B0F-417459EBE92B}"/>
              </a:ext>
            </a:extLst>
          </p:cNvPr>
          <p:cNvSpPr/>
          <p:nvPr/>
        </p:nvSpPr>
        <p:spPr>
          <a:xfrm>
            <a:off x="406650" y="856177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28308E2C-A27D-4848-8A50-E678D48CA856}"/>
              </a:ext>
            </a:extLst>
          </p:cNvPr>
          <p:cNvSpPr/>
          <p:nvPr/>
        </p:nvSpPr>
        <p:spPr>
          <a:xfrm>
            <a:off x="406649" y="1304686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" name="Gleichschenkliges Dreieck 3">
            <a:extLst>
              <a:ext uri="{FF2B5EF4-FFF2-40B4-BE49-F238E27FC236}">
                <a16:creationId xmlns:a16="http://schemas.microsoft.com/office/drawing/2014/main" id="{DD78D2B6-35DA-449F-B64E-B0DB70DA1853}"/>
              </a:ext>
            </a:extLst>
          </p:cNvPr>
          <p:cNvSpPr/>
          <p:nvPr/>
        </p:nvSpPr>
        <p:spPr>
          <a:xfrm>
            <a:off x="397730" y="1710528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2CF553BE-CE46-4602-8DA1-0191BC31FA37}"/>
              </a:ext>
            </a:extLst>
          </p:cNvPr>
          <p:cNvSpPr/>
          <p:nvPr/>
        </p:nvSpPr>
        <p:spPr>
          <a:xfrm>
            <a:off x="382468" y="5244822"/>
            <a:ext cx="687660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Abbildung erzeugt mit EMS SQL Manager for InterBase/Firebird, Version 5.5.4.</a:t>
            </a:r>
            <a:endParaRPr lang="en-US" sz="10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9EC2781-DFAD-460E-80F9-7AA1C331C0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83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64"/>
    </mc:Choice>
    <mc:Fallback xmlns="">
      <p:transition spd="slow" advTm="44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1</a:t>
            </a:r>
            <a:r>
              <a:rPr lang="en-US" sz="1800" dirty="0">
                <a:latin typeface="Calibri" panose="020F0502020204030204" pitchFamily="34" charset="0"/>
              </a:rPr>
              <a:t>4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DE9BA88-585F-4AC3-850E-3D242B98B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23" y="804056"/>
            <a:ext cx="8094715" cy="4704862"/>
          </a:xfrm>
        </p:spPr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SQL-Befehl: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CREATE TABLE MIXTURE (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ID INTEGER NOT NULL PRIMARY KEY,	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NAME VARCHAR(100) NOT NULL UNIQUE);</a:t>
            </a:r>
            <a:endParaRPr lang="de-DE" sz="18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Erstelle eine Tabelle namens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MIXTURE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mit zwei Attributen: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ID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&amp;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NAME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.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ID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ist eine ganze Zahl  I</a:t>
            </a: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</a:rPr>
              <a:t>NTEGER</a:t>
            </a: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NAME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ist eine Zeichenkette mit bis zu 100 Zeichen VARCHAR(100)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ID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und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NAME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dürfen nicht unbestimmt sein („nicht leer“)  </a:t>
            </a: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</a:rPr>
              <a:t>NOT NULL</a:t>
            </a: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ID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ist </a:t>
            </a:r>
            <a:r>
              <a:rPr lang="de-DE" sz="1800" b="1" dirty="0">
                <a:solidFill>
                  <a:srgbClr val="00682F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Primärschlüssel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(eindeutiger Wert innerhalb der Tabelle)  </a:t>
            </a:r>
            <a:r>
              <a:rPr lang="en-US" sz="1800" b="1" dirty="0">
                <a:solidFill>
                  <a:srgbClr val="00682F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P</a:t>
            </a:r>
            <a:r>
              <a:rPr lang="en-US" sz="1800" b="1" dirty="0">
                <a:solidFill>
                  <a:srgbClr val="00682F"/>
                </a:solidFill>
                <a:latin typeface="Consolas" panose="020B0609020204030204" pitchFamily="49" charset="0"/>
              </a:rPr>
              <a:t>RIMARY KEY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NAME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muss innerhalb der Tabelle eindeutig sein  </a:t>
            </a:r>
            <a:r>
              <a:rPr lang="de-DE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UNIQUE</a:t>
            </a:r>
          </a:p>
          <a:p>
            <a:endParaRPr lang="de-DE" sz="1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aute 2">
            <a:extLst>
              <a:ext uri="{FF2B5EF4-FFF2-40B4-BE49-F238E27FC236}">
                <a16:creationId xmlns:a16="http://schemas.microsoft.com/office/drawing/2014/main" id="{1A2CF13F-E99C-4BEC-A941-C3ED4DA75291}"/>
              </a:ext>
            </a:extLst>
          </p:cNvPr>
          <p:cNvSpPr/>
          <p:nvPr/>
        </p:nvSpPr>
        <p:spPr>
          <a:xfrm>
            <a:off x="194374" y="1713265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" name="Raute 11">
            <a:extLst>
              <a:ext uri="{FF2B5EF4-FFF2-40B4-BE49-F238E27FC236}">
                <a16:creationId xmlns:a16="http://schemas.microsoft.com/office/drawing/2014/main" id="{438B9A10-F127-434B-9326-A8894C61B651}"/>
              </a:ext>
            </a:extLst>
          </p:cNvPr>
          <p:cNvSpPr/>
          <p:nvPr/>
        </p:nvSpPr>
        <p:spPr>
          <a:xfrm>
            <a:off x="190739" y="4320779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" name="Gleichschenkliges Dreieck 20">
            <a:extLst>
              <a:ext uri="{FF2B5EF4-FFF2-40B4-BE49-F238E27FC236}">
                <a16:creationId xmlns:a16="http://schemas.microsoft.com/office/drawing/2014/main" id="{2ECC599D-3BB7-4A47-9A37-9E4C1751AFD3}"/>
              </a:ext>
            </a:extLst>
          </p:cNvPr>
          <p:cNvSpPr/>
          <p:nvPr/>
        </p:nvSpPr>
        <p:spPr>
          <a:xfrm>
            <a:off x="190739" y="2139739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3" name="Gleichschenkliges Dreieck 22">
            <a:extLst>
              <a:ext uri="{FF2B5EF4-FFF2-40B4-BE49-F238E27FC236}">
                <a16:creationId xmlns:a16="http://schemas.microsoft.com/office/drawing/2014/main" id="{069A7B9A-3FFE-4DFB-A8D0-6EF1DF8B933F}"/>
              </a:ext>
            </a:extLst>
          </p:cNvPr>
          <p:cNvSpPr/>
          <p:nvPr/>
        </p:nvSpPr>
        <p:spPr>
          <a:xfrm>
            <a:off x="190739" y="4737768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6" name="Title 7">
            <a:extLst>
              <a:ext uri="{FF2B5EF4-FFF2-40B4-BE49-F238E27FC236}">
                <a16:creationId xmlns:a16="http://schemas.microsoft.com/office/drawing/2014/main" id="{E5A0E318-780E-4FFD-8192-217F0F1AD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4" y="206082"/>
            <a:ext cx="8581023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3.3 Das relationale Datenmodell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B750E9A0-3354-4602-81B9-C8C22557564C}"/>
              </a:ext>
            </a:extLst>
          </p:cNvPr>
          <p:cNvSpPr/>
          <p:nvPr/>
        </p:nvSpPr>
        <p:spPr>
          <a:xfrm>
            <a:off x="822960" y="1653540"/>
            <a:ext cx="952500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7A932B9-DBEF-4BE4-AE41-C23EAEB401D0}"/>
              </a:ext>
            </a:extLst>
          </p:cNvPr>
          <p:cNvSpPr/>
          <p:nvPr/>
        </p:nvSpPr>
        <p:spPr>
          <a:xfrm>
            <a:off x="1050740" y="2080099"/>
            <a:ext cx="1601019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26CCF17-D873-4EC4-91C6-94897D510129}"/>
              </a:ext>
            </a:extLst>
          </p:cNvPr>
          <p:cNvSpPr/>
          <p:nvPr/>
        </p:nvSpPr>
        <p:spPr>
          <a:xfrm>
            <a:off x="1775460" y="1653540"/>
            <a:ext cx="1120140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F938951-2593-4001-9C5C-C6EA3384B9D9}"/>
              </a:ext>
            </a:extLst>
          </p:cNvPr>
          <p:cNvSpPr/>
          <p:nvPr/>
        </p:nvSpPr>
        <p:spPr>
          <a:xfrm>
            <a:off x="2651759" y="2080099"/>
            <a:ext cx="1120140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908BB9D-0D89-41C1-9D2F-565A8D37C91C}"/>
              </a:ext>
            </a:extLst>
          </p:cNvPr>
          <p:cNvSpPr/>
          <p:nvPr/>
        </p:nvSpPr>
        <p:spPr>
          <a:xfrm>
            <a:off x="2943408" y="1653540"/>
            <a:ext cx="1430471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72AC9DDD-FD82-4585-AE0B-253590FAE909}"/>
              </a:ext>
            </a:extLst>
          </p:cNvPr>
          <p:cNvSpPr/>
          <p:nvPr/>
        </p:nvSpPr>
        <p:spPr>
          <a:xfrm>
            <a:off x="3820627" y="2080099"/>
            <a:ext cx="804713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01708B7-2AF2-4E91-84FB-D6C9C7B503C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6200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856"/>
    </mc:Choice>
    <mc:Fallback xmlns="">
      <p:transition spd="slow" advTm="182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animBg="1"/>
      <p:bldP spid="12" grpId="0" animBg="1"/>
      <p:bldP spid="21" grpId="0" animBg="1"/>
      <p:bldP spid="23" grpId="0" animBg="1"/>
      <p:bldP spid="2" grpId="0" animBg="1"/>
      <p:bldP spid="2" grpId="1" animBg="1"/>
      <p:bldP spid="4" grpId="0" animBg="1"/>
      <p:bldP spid="4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15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DE9BA88-585F-4AC3-850E-3D242B98B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23" y="804056"/>
            <a:ext cx="8094715" cy="4704862"/>
          </a:xfrm>
        </p:spPr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SQL-Befehl: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CREATE TABLE DENSITY (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ID INTEGER NOT NULL PRIMARY KEY,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DENSITY DECIMAL(12, 4) NOT NULL,  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MOLE_FRACTION_WATER DECIMAL(5, 4) NOT NULL, 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TEMPERATURE DECIMAL(7, 4) NOT NULL,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LITERATURE_DOI VARCHAR(1000),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MIXTURE_ID INTEGER NOT NULL REFERENCES MIXTURE);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Datentyp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DECIMAL(x,y)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: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x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Stellen insgesamt, davon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y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„Nachkommastellen“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Fremdschlüssel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MIXTURE_ID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bezieht sich auf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ID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in der Tabelle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MIXTURE</a:t>
            </a:r>
          </a:p>
          <a:p>
            <a:endParaRPr lang="de-DE" sz="1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aute 2">
            <a:extLst>
              <a:ext uri="{FF2B5EF4-FFF2-40B4-BE49-F238E27FC236}">
                <a16:creationId xmlns:a16="http://schemas.microsoft.com/office/drawing/2014/main" id="{1A2CF13F-E99C-4BEC-A941-C3ED4DA75291}"/>
              </a:ext>
            </a:extLst>
          </p:cNvPr>
          <p:cNvSpPr/>
          <p:nvPr/>
        </p:nvSpPr>
        <p:spPr>
          <a:xfrm>
            <a:off x="194374" y="1713265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9A56C92B-CFEA-4ABC-A694-C3CE521AF860}"/>
              </a:ext>
            </a:extLst>
          </p:cNvPr>
          <p:cNvSpPr/>
          <p:nvPr/>
        </p:nvSpPr>
        <p:spPr>
          <a:xfrm>
            <a:off x="194374" y="3873593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B73B7659-F0B8-49B0-99BF-A7B9889DAFBC}"/>
              </a:ext>
            </a:extLst>
          </p:cNvPr>
          <p:cNvSpPr/>
          <p:nvPr/>
        </p:nvSpPr>
        <p:spPr>
          <a:xfrm>
            <a:off x="189645" y="4741289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" name="Title 7">
            <a:extLst>
              <a:ext uri="{FF2B5EF4-FFF2-40B4-BE49-F238E27FC236}">
                <a16:creationId xmlns:a16="http://schemas.microsoft.com/office/drawing/2014/main" id="{E211888F-674F-4734-B552-DEC725011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4" y="206082"/>
            <a:ext cx="8581023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3.3 Das relationale Datenmodell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040812A-E37B-4E88-93C1-7B00D5FC7175}"/>
              </a:ext>
            </a:extLst>
          </p:cNvPr>
          <p:cNvSpPr/>
          <p:nvPr/>
        </p:nvSpPr>
        <p:spPr>
          <a:xfrm>
            <a:off x="1417320" y="2110740"/>
            <a:ext cx="1828800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008BBC-8B4A-479A-B241-D05FFC5A2B97}"/>
              </a:ext>
            </a:extLst>
          </p:cNvPr>
          <p:cNvSpPr/>
          <p:nvPr/>
        </p:nvSpPr>
        <p:spPr>
          <a:xfrm>
            <a:off x="2928435" y="2555954"/>
            <a:ext cx="1727385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4AF299E-407A-4874-8AEC-19DA282B1413}"/>
              </a:ext>
            </a:extLst>
          </p:cNvPr>
          <p:cNvSpPr/>
          <p:nvPr/>
        </p:nvSpPr>
        <p:spPr>
          <a:xfrm>
            <a:off x="1922595" y="2988847"/>
            <a:ext cx="1727385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7967E34-47E3-479F-851E-495888293382}"/>
              </a:ext>
            </a:extLst>
          </p:cNvPr>
          <p:cNvSpPr/>
          <p:nvPr/>
        </p:nvSpPr>
        <p:spPr>
          <a:xfrm>
            <a:off x="3916680" y="3813953"/>
            <a:ext cx="2339340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A2A4E3E-AFFC-4FF9-92C3-D2F42096F7ED}"/>
              </a:ext>
            </a:extLst>
          </p:cNvPr>
          <p:cNvSpPr/>
          <p:nvPr/>
        </p:nvSpPr>
        <p:spPr>
          <a:xfrm>
            <a:off x="784860" y="1671687"/>
            <a:ext cx="982980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2EB697BF-D605-4C17-9339-5B2A4AA757EC}"/>
              </a:ext>
            </a:extLst>
          </p:cNvPr>
          <p:cNvSpPr/>
          <p:nvPr/>
        </p:nvSpPr>
        <p:spPr>
          <a:xfrm>
            <a:off x="1803307" y="1671687"/>
            <a:ext cx="1125128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2A24BF9E-E985-499F-A05D-703AED753237}"/>
              </a:ext>
            </a:extLst>
          </p:cNvPr>
          <p:cNvSpPr/>
          <p:nvPr/>
        </p:nvSpPr>
        <p:spPr>
          <a:xfrm>
            <a:off x="2928434" y="1671687"/>
            <a:ext cx="1445445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C0DA19E-7A14-4AC7-8A3F-0EE33B29C3AC}"/>
              </a:ext>
            </a:extLst>
          </p:cNvPr>
          <p:cNvSpPr/>
          <p:nvPr/>
        </p:nvSpPr>
        <p:spPr>
          <a:xfrm>
            <a:off x="2308860" y="3399526"/>
            <a:ext cx="1668779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F68BFE0D-3D46-417A-A5F0-55E334B57401}"/>
              </a:ext>
            </a:extLst>
          </p:cNvPr>
          <p:cNvSpPr/>
          <p:nvPr/>
        </p:nvSpPr>
        <p:spPr>
          <a:xfrm>
            <a:off x="3254468" y="2113820"/>
            <a:ext cx="1096551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0783-A837-4C74-B9A8-A552E72B83C4}"/>
              </a:ext>
            </a:extLst>
          </p:cNvPr>
          <p:cNvSpPr/>
          <p:nvPr/>
        </p:nvSpPr>
        <p:spPr>
          <a:xfrm>
            <a:off x="4655820" y="2555780"/>
            <a:ext cx="1096551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2223DF62-BCE8-45D0-92DC-2F2D12371856}"/>
              </a:ext>
            </a:extLst>
          </p:cNvPr>
          <p:cNvSpPr/>
          <p:nvPr/>
        </p:nvSpPr>
        <p:spPr>
          <a:xfrm>
            <a:off x="3660684" y="2988847"/>
            <a:ext cx="1096551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8FCA0677-6F49-44A1-9996-8E41E0AEC251}"/>
              </a:ext>
            </a:extLst>
          </p:cNvPr>
          <p:cNvSpPr/>
          <p:nvPr/>
        </p:nvSpPr>
        <p:spPr>
          <a:xfrm>
            <a:off x="2799531" y="3813953"/>
            <a:ext cx="1094289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02DD694-F174-4521-A286-C6D34192866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06251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095"/>
    </mc:Choice>
    <mc:Fallback xmlns="">
      <p:transition spd="slow" advTm="206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animBg="1"/>
      <p:bldP spid="4" grpId="0" animBg="1"/>
      <p:bldP spid="5" grpId="0" animBg="1"/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  <p:bldP spid="14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16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DE9BA88-585F-4AC3-850E-3D242B98B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23" y="804056"/>
            <a:ext cx="8094715" cy="4704862"/>
          </a:xfrm>
        </p:spPr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SQL-Befehl: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CREATE TABLE VISCOSITY (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ID INTEGER NOT NULL PRIMARY KEY,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VISCOSITY DECIMAL(12, 4) NOT NULL,  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MOLE_FRACTION_WATER DECIMAL(5, 4) NOT NULL, 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TEMPERATURE DECIMAL(7, 4) NOT NULL,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LITERATURE_DOI VARCHAR(1000),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</a:rPr>
              <a:t>MIXTURE_ID INTEGER NOT NULL REFERENCES MIXTURE);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Datentyp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DECIMAL(x,y)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: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x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Stellen insgesamt, davon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y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„Nachkommastellen“</a:t>
            </a:r>
            <a:endParaRPr lang="de-DE" sz="1800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Fremdschlüssel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MIXTURE_ID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bezieht sich auf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ID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in der Tabelle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MIXTURE</a:t>
            </a:r>
          </a:p>
          <a:p>
            <a:endParaRPr lang="de-DE" sz="18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aute 2">
            <a:extLst>
              <a:ext uri="{FF2B5EF4-FFF2-40B4-BE49-F238E27FC236}">
                <a16:creationId xmlns:a16="http://schemas.microsoft.com/office/drawing/2014/main" id="{1A2CF13F-E99C-4BEC-A941-C3ED4DA75291}"/>
              </a:ext>
            </a:extLst>
          </p:cNvPr>
          <p:cNvSpPr/>
          <p:nvPr/>
        </p:nvSpPr>
        <p:spPr>
          <a:xfrm>
            <a:off x="194374" y="1713265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9A56C92B-CFEA-4ABC-A694-C3CE521AF860}"/>
              </a:ext>
            </a:extLst>
          </p:cNvPr>
          <p:cNvSpPr/>
          <p:nvPr/>
        </p:nvSpPr>
        <p:spPr>
          <a:xfrm>
            <a:off x="194374" y="3873593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B73B7659-F0B8-49B0-99BF-A7B9889DAFBC}"/>
              </a:ext>
            </a:extLst>
          </p:cNvPr>
          <p:cNvSpPr/>
          <p:nvPr/>
        </p:nvSpPr>
        <p:spPr>
          <a:xfrm>
            <a:off x="189645" y="4741289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E6C64189-15D9-468B-8021-352ED7988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4" y="206082"/>
            <a:ext cx="8581023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3.3 Das relationale Datenmodell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DC3B66C-0802-46DB-840F-894829DBF58C}"/>
              </a:ext>
            </a:extLst>
          </p:cNvPr>
          <p:cNvSpPr/>
          <p:nvPr/>
        </p:nvSpPr>
        <p:spPr>
          <a:xfrm>
            <a:off x="2059755" y="1260207"/>
            <a:ext cx="1224466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81D5435-56D8-41EC-B262-306D7D1CAACF}"/>
              </a:ext>
            </a:extLst>
          </p:cNvPr>
          <p:cNvSpPr/>
          <p:nvPr/>
        </p:nvSpPr>
        <p:spPr>
          <a:xfrm>
            <a:off x="405645" y="2102555"/>
            <a:ext cx="1224466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506410B-E0DD-4175-BCA9-F61B8C9D658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701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113"/>
    </mc:Choice>
    <mc:Fallback xmlns="">
      <p:transition spd="slow" advTm="25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8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466724" y="804057"/>
            <a:ext cx="8581022" cy="1983722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1:1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 Fremdschlüssel in einer zweiten Tabelle mit eindeutigen Werten (SQL:  </a:t>
            </a:r>
            <a:r>
              <a:rPr lang="de-DE" sz="1800" b="1" dirty="0">
                <a:solidFill>
                  <a:srgbClr val="7030A0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UNIQUE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Beispiel für 1:1-Beziehung: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Ein Name – eine Adresse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Eine Adresse – ein Name</a:t>
            </a: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itle 7"/>
          <p:cNvSpPr>
            <a:spLocks noGrp="1"/>
          </p:cNvSpPr>
          <p:nvPr>
            <p:ph type="title"/>
          </p:nvPr>
        </p:nvSpPr>
        <p:spPr>
          <a:xfrm>
            <a:off x="466724" y="206082"/>
            <a:ext cx="8581023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3.3 Das relationale Datenmodell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17</a:t>
            </a:r>
            <a:endParaRPr lang="en-US" sz="1800" dirty="0">
              <a:latin typeface="Calibri" panose="020F0502020204030204" pitchFamily="34" charset="0"/>
            </a:endParaRPr>
          </a:p>
        </p:txBody>
      </p:sp>
      <p:graphicFrame>
        <p:nvGraphicFramePr>
          <p:cNvPr id="7" name="Tabelle 2">
            <a:extLst>
              <a:ext uri="{FF2B5EF4-FFF2-40B4-BE49-F238E27FC236}">
                <a16:creationId xmlns:a16="http://schemas.microsoft.com/office/drawing/2014/main" id="{9E74330B-B164-4346-911C-DF5DDF1A7F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406234"/>
              </p:ext>
            </p:extLst>
          </p:nvPr>
        </p:nvGraphicFramePr>
        <p:xfrm>
          <a:off x="897415" y="3494519"/>
          <a:ext cx="2052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00">
                  <a:extLst>
                    <a:ext uri="{9D8B030D-6E8A-4147-A177-3AD203B41FA5}">
                      <a16:colId xmlns:a16="http://schemas.microsoft.com/office/drawing/2014/main" val="2988344980"/>
                    </a:ext>
                  </a:extLst>
                </a:gridCol>
                <a:gridCol w="1548000">
                  <a:extLst>
                    <a:ext uri="{9D8B030D-6E8A-4147-A177-3AD203B41FA5}">
                      <a16:colId xmlns:a16="http://schemas.microsoft.com/office/drawing/2014/main" val="307380669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NAME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4087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319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Max Mustermann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956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John Doe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3445750"/>
                  </a:ext>
                </a:extLst>
              </a:tr>
            </a:tbl>
          </a:graphicData>
        </a:graphic>
      </p:graphicFrame>
      <p:graphicFrame>
        <p:nvGraphicFramePr>
          <p:cNvPr id="4" name="Tabelle 2">
            <a:extLst>
              <a:ext uri="{FF2B5EF4-FFF2-40B4-BE49-F238E27FC236}">
                <a16:creationId xmlns:a16="http://schemas.microsoft.com/office/drawing/2014/main" id="{62427EFE-53A8-4BED-BF62-B34BAA427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8584329"/>
              </p:ext>
            </p:extLst>
          </p:nvPr>
        </p:nvGraphicFramePr>
        <p:xfrm>
          <a:off x="3677873" y="3494519"/>
          <a:ext cx="416573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8577">
                  <a:extLst>
                    <a:ext uri="{9D8B030D-6E8A-4147-A177-3AD203B41FA5}">
                      <a16:colId xmlns:a16="http://schemas.microsoft.com/office/drawing/2014/main" val="3073806697"/>
                    </a:ext>
                  </a:extLst>
                </a:gridCol>
                <a:gridCol w="1388577">
                  <a:extLst>
                    <a:ext uri="{9D8B030D-6E8A-4147-A177-3AD203B41FA5}">
                      <a16:colId xmlns:a16="http://schemas.microsoft.com/office/drawing/2014/main" val="1999750641"/>
                    </a:ext>
                  </a:extLst>
                </a:gridCol>
                <a:gridCol w="1388577">
                  <a:extLst>
                    <a:ext uri="{9D8B030D-6E8A-4147-A177-3AD203B41FA5}">
                      <a16:colId xmlns:a16="http://schemas.microsoft.com/office/drawing/2014/main" val="1846815325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ADDRESS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4087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STREET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NAME_ID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319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Allmandring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31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956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Pfaffenwaldring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57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3445750"/>
                  </a:ext>
                </a:extLst>
              </a:tr>
            </a:tbl>
          </a:graphicData>
        </a:graphic>
      </p:graphicFrame>
      <p:sp>
        <p:nvSpPr>
          <p:cNvPr id="17" name="Ellipse 16">
            <a:extLst>
              <a:ext uri="{FF2B5EF4-FFF2-40B4-BE49-F238E27FC236}">
                <a16:creationId xmlns:a16="http://schemas.microsoft.com/office/drawing/2014/main" id="{8A3D3CD1-653A-4AE7-9792-DF7E836B7B80}"/>
              </a:ext>
            </a:extLst>
          </p:cNvPr>
          <p:cNvSpPr/>
          <p:nvPr/>
        </p:nvSpPr>
        <p:spPr>
          <a:xfrm>
            <a:off x="7369465" y="3920928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9" name="Raute 18">
            <a:extLst>
              <a:ext uri="{FF2B5EF4-FFF2-40B4-BE49-F238E27FC236}">
                <a16:creationId xmlns:a16="http://schemas.microsoft.com/office/drawing/2014/main" id="{17C70C28-F756-4C7F-8743-B4528896D506}"/>
              </a:ext>
            </a:extLst>
          </p:cNvPr>
          <p:cNvSpPr/>
          <p:nvPr/>
        </p:nvSpPr>
        <p:spPr>
          <a:xfrm>
            <a:off x="1179870" y="3920928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27100FC2-A429-4A76-B044-516CB7EF71CC}"/>
              </a:ext>
            </a:extLst>
          </p:cNvPr>
          <p:cNvCxnSpPr>
            <a:cxnSpLocks/>
            <a:stCxn id="19" idx="0"/>
            <a:endCxn id="17" idx="0"/>
          </p:cNvCxnSpPr>
          <p:nvPr/>
        </p:nvCxnSpPr>
        <p:spPr>
          <a:xfrm rot="5400000" flipH="1" flipV="1">
            <a:off x="4382667" y="826131"/>
            <a:ext cx="12700" cy="6189595"/>
          </a:xfrm>
          <a:prstGeom prst="bentConnector3">
            <a:avLst>
              <a:gd name="adj1" fmla="val 6096780"/>
            </a:avLst>
          </a:prstGeom>
          <a:ln w="34925">
            <a:solidFill>
              <a:schemeClr val="tx2"/>
            </a:solidFill>
            <a:headEnd type="triangle" w="lg" len="lg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Gleichschenkliges Dreieck 27">
            <a:extLst>
              <a:ext uri="{FF2B5EF4-FFF2-40B4-BE49-F238E27FC236}">
                <a16:creationId xmlns:a16="http://schemas.microsoft.com/office/drawing/2014/main" id="{314C66A0-0EC2-4B72-805C-369A478618A9}"/>
              </a:ext>
            </a:extLst>
          </p:cNvPr>
          <p:cNvSpPr/>
          <p:nvPr/>
        </p:nvSpPr>
        <p:spPr>
          <a:xfrm>
            <a:off x="7598164" y="3914578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7" name="Gleichschenkliges Dreieck 36">
            <a:extLst>
              <a:ext uri="{FF2B5EF4-FFF2-40B4-BE49-F238E27FC236}">
                <a16:creationId xmlns:a16="http://schemas.microsoft.com/office/drawing/2014/main" id="{932EC4AE-E807-4256-BE21-C76CCD9F38B5}"/>
              </a:ext>
            </a:extLst>
          </p:cNvPr>
          <p:cNvSpPr/>
          <p:nvPr/>
        </p:nvSpPr>
        <p:spPr>
          <a:xfrm>
            <a:off x="2092293" y="3914578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DFCD01D2-434A-4F65-B411-EA6C761C73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37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275"/>
    </mc:Choice>
    <mc:Fallback xmlns="">
      <p:transition spd="slow" advTm="125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466724" y="804056"/>
            <a:ext cx="8581022" cy="1854199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1:n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Fremdschlüssel einer zweiten Tabelle darf mehrmals auftauchen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Beispiel für 1:n-Beziehung: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Ein Reaktionspuffer – mehrere Experimente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Ein Experiment – ein Reaktionspuffer</a:t>
            </a: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itle 7"/>
          <p:cNvSpPr>
            <a:spLocks noGrp="1"/>
          </p:cNvSpPr>
          <p:nvPr>
            <p:ph type="title"/>
          </p:nvPr>
        </p:nvSpPr>
        <p:spPr>
          <a:xfrm>
            <a:off x="466724" y="206082"/>
            <a:ext cx="8581023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3.3 Das relationale Datenmodell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18</a:t>
            </a:r>
            <a:endParaRPr lang="en-US" sz="1800" dirty="0">
              <a:latin typeface="Calibri" panose="020F0502020204030204" pitchFamily="34" charset="0"/>
            </a:endParaRPr>
          </a:p>
        </p:txBody>
      </p:sp>
      <p:graphicFrame>
        <p:nvGraphicFramePr>
          <p:cNvPr id="32" name="Tabelle 2">
            <a:extLst>
              <a:ext uri="{FF2B5EF4-FFF2-40B4-BE49-F238E27FC236}">
                <a16:creationId xmlns:a16="http://schemas.microsoft.com/office/drawing/2014/main" id="{28F42133-8A2A-467A-9056-E61AF3B527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625699"/>
              </p:ext>
            </p:extLst>
          </p:nvPr>
        </p:nvGraphicFramePr>
        <p:xfrm>
          <a:off x="897415" y="3494519"/>
          <a:ext cx="2052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00">
                  <a:extLst>
                    <a:ext uri="{9D8B030D-6E8A-4147-A177-3AD203B41FA5}">
                      <a16:colId xmlns:a16="http://schemas.microsoft.com/office/drawing/2014/main" val="2988344980"/>
                    </a:ext>
                  </a:extLst>
                </a:gridCol>
                <a:gridCol w="1548000">
                  <a:extLst>
                    <a:ext uri="{9D8B030D-6E8A-4147-A177-3AD203B41FA5}">
                      <a16:colId xmlns:a16="http://schemas.microsoft.com/office/drawing/2014/main" val="307380669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BUFFER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4087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319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Natriumacetat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956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Kaliumchlorid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3445750"/>
                  </a:ext>
                </a:extLst>
              </a:tr>
            </a:tbl>
          </a:graphicData>
        </a:graphic>
      </p:graphicFrame>
      <p:graphicFrame>
        <p:nvGraphicFramePr>
          <p:cNvPr id="33" name="Tabelle 2">
            <a:extLst>
              <a:ext uri="{FF2B5EF4-FFF2-40B4-BE49-F238E27FC236}">
                <a16:creationId xmlns:a16="http://schemas.microsoft.com/office/drawing/2014/main" id="{9386FD03-06AE-40FC-9271-55716B088D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93238"/>
              </p:ext>
            </p:extLst>
          </p:nvPr>
        </p:nvGraphicFramePr>
        <p:xfrm>
          <a:off x="3677873" y="3494519"/>
          <a:ext cx="416573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7154">
                  <a:extLst>
                    <a:ext uri="{9D8B030D-6E8A-4147-A177-3AD203B41FA5}">
                      <a16:colId xmlns:a16="http://schemas.microsoft.com/office/drawing/2014/main" val="3073806697"/>
                    </a:ext>
                  </a:extLst>
                </a:gridCol>
                <a:gridCol w="1388577">
                  <a:extLst>
                    <a:ext uri="{9D8B030D-6E8A-4147-A177-3AD203B41FA5}">
                      <a16:colId xmlns:a16="http://schemas.microsoft.com/office/drawing/2014/main" val="1846815325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EXPERIMENT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4087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NAME_ID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319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Messung A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956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Messung B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3445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Messung C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8789823"/>
                  </a:ext>
                </a:extLst>
              </a:tr>
            </a:tbl>
          </a:graphicData>
        </a:graphic>
      </p:graphicFrame>
      <p:sp>
        <p:nvSpPr>
          <p:cNvPr id="34" name="Ellipse 33">
            <a:extLst>
              <a:ext uri="{FF2B5EF4-FFF2-40B4-BE49-F238E27FC236}">
                <a16:creationId xmlns:a16="http://schemas.microsoft.com/office/drawing/2014/main" id="{D7A4FC32-BB92-4238-85F6-209329A89CA4}"/>
              </a:ext>
            </a:extLst>
          </p:cNvPr>
          <p:cNvSpPr/>
          <p:nvPr/>
        </p:nvSpPr>
        <p:spPr>
          <a:xfrm>
            <a:off x="7369465" y="3920928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5" name="Raute 34">
            <a:extLst>
              <a:ext uri="{FF2B5EF4-FFF2-40B4-BE49-F238E27FC236}">
                <a16:creationId xmlns:a16="http://schemas.microsoft.com/office/drawing/2014/main" id="{F27901AA-668E-4102-A553-6D4F8A9E27BD}"/>
              </a:ext>
            </a:extLst>
          </p:cNvPr>
          <p:cNvSpPr/>
          <p:nvPr/>
        </p:nvSpPr>
        <p:spPr>
          <a:xfrm>
            <a:off x="1179870" y="3920928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36" name="Verbinder: gewinkelt 35">
            <a:extLst>
              <a:ext uri="{FF2B5EF4-FFF2-40B4-BE49-F238E27FC236}">
                <a16:creationId xmlns:a16="http://schemas.microsoft.com/office/drawing/2014/main" id="{02F25449-2B1F-4A9A-99CF-6E859E180223}"/>
              </a:ext>
            </a:extLst>
          </p:cNvPr>
          <p:cNvCxnSpPr>
            <a:cxnSpLocks/>
            <a:stCxn id="35" idx="0"/>
            <a:endCxn id="34" idx="0"/>
          </p:cNvCxnSpPr>
          <p:nvPr/>
        </p:nvCxnSpPr>
        <p:spPr>
          <a:xfrm rot="5400000" flipH="1" flipV="1">
            <a:off x="4382667" y="826131"/>
            <a:ext cx="12700" cy="6189595"/>
          </a:xfrm>
          <a:prstGeom prst="bentConnector3">
            <a:avLst>
              <a:gd name="adj1" fmla="val 6096780"/>
            </a:avLst>
          </a:prstGeom>
          <a:ln w="34925">
            <a:solidFill>
              <a:schemeClr val="tx2"/>
            </a:solidFill>
            <a:headEnd type="triangle" w="lg" len="lg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Gleichschenkliges Dreieck 37">
            <a:extLst>
              <a:ext uri="{FF2B5EF4-FFF2-40B4-BE49-F238E27FC236}">
                <a16:creationId xmlns:a16="http://schemas.microsoft.com/office/drawing/2014/main" id="{0B28DFAF-DDC2-45B0-8A1C-8951DBF9EAE0}"/>
              </a:ext>
            </a:extLst>
          </p:cNvPr>
          <p:cNvSpPr/>
          <p:nvPr/>
        </p:nvSpPr>
        <p:spPr>
          <a:xfrm>
            <a:off x="2092293" y="3914578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C02330A-4A61-4B31-8ED5-7A9AB39505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60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367"/>
    </mc:Choice>
    <mc:Fallback xmlns="">
      <p:transition spd="slow" advTm="103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466724" y="804056"/>
            <a:ext cx="8581022" cy="1854199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n:n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Dritte Tabelle als Verknüpfung notwendig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Beispiel für n:n-Beziehung: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Ein Enzym – mehrere Reaktionen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Eine Reaktion – mehrere Enzyme</a:t>
            </a:r>
          </a:p>
        </p:txBody>
      </p:sp>
      <p:sp>
        <p:nvSpPr>
          <p:cNvPr id="6" name="Title 7"/>
          <p:cNvSpPr>
            <a:spLocks noGrp="1"/>
          </p:cNvSpPr>
          <p:nvPr>
            <p:ph type="title"/>
          </p:nvPr>
        </p:nvSpPr>
        <p:spPr>
          <a:xfrm>
            <a:off x="466724" y="206082"/>
            <a:ext cx="8581023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3.3 Das relationale Datenmodell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19</a:t>
            </a:r>
            <a:endParaRPr lang="en-US" sz="1800" dirty="0">
              <a:latin typeface="Calibri" panose="020F0502020204030204" pitchFamily="34" charset="0"/>
            </a:endParaRPr>
          </a:p>
        </p:txBody>
      </p:sp>
      <p:graphicFrame>
        <p:nvGraphicFramePr>
          <p:cNvPr id="21" name="Tabelle 2">
            <a:extLst>
              <a:ext uri="{FF2B5EF4-FFF2-40B4-BE49-F238E27FC236}">
                <a16:creationId xmlns:a16="http://schemas.microsoft.com/office/drawing/2014/main" id="{E11379B9-D63A-4699-B4A8-AF16AFEF40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6672433"/>
              </p:ext>
            </p:extLst>
          </p:nvPr>
        </p:nvGraphicFramePr>
        <p:xfrm>
          <a:off x="596089" y="3175652"/>
          <a:ext cx="219237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8477">
                  <a:extLst>
                    <a:ext uri="{9D8B030D-6E8A-4147-A177-3AD203B41FA5}">
                      <a16:colId xmlns:a16="http://schemas.microsoft.com/office/drawing/2014/main" val="2988344980"/>
                    </a:ext>
                  </a:extLst>
                </a:gridCol>
                <a:gridCol w="1653895">
                  <a:extLst>
                    <a:ext uri="{9D8B030D-6E8A-4147-A177-3AD203B41FA5}">
                      <a16:colId xmlns:a16="http://schemas.microsoft.com/office/drawing/2014/main" val="307380669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ENZYME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4087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319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Benzaldehydlyase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956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Decarboxylase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3445750"/>
                  </a:ext>
                </a:extLst>
              </a:tr>
            </a:tbl>
          </a:graphicData>
        </a:graphic>
      </p:graphicFrame>
      <p:sp>
        <p:nvSpPr>
          <p:cNvPr id="24" name="Ellipse 23">
            <a:extLst>
              <a:ext uri="{FF2B5EF4-FFF2-40B4-BE49-F238E27FC236}">
                <a16:creationId xmlns:a16="http://schemas.microsoft.com/office/drawing/2014/main" id="{0D7B92CD-C63F-4D9A-8952-6207F0889693}"/>
              </a:ext>
            </a:extLst>
          </p:cNvPr>
          <p:cNvSpPr/>
          <p:nvPr/>
        </p:nvSpPr>
        <p:spPr>
          <a:xfrm>
            <a:off x="6024645" y="3586695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5" name="Raute 24">
            <a:extLst>
              <a:ext uri="{FF2B5EF4-FFF2-40B4-BE49-F238E27FC236}">
                <a16:creationId xmlns:a16="http://schemas.microsoft.com/office/drawing/2014/main" id="{1096D66F-4FCB-4D02-894B-8E1CE01359D2}"/>
              </a:ext>
            </a:extLst>
          </p:cNvPr>
          <p:cNvSpPr/>
          <p:nvPr/>
        </p:nvSpPr>
        <p:spPr>
          <a:xfrm>
            <a:off x="892276" y="3595290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" name="Gleichschenkliges Dreieck 2">
            <a:extLst>
              <a:ext uri="{FF2B5EF4-FFF2-40B4-BE49-F238E27FC236}">
                <a16:creationId xmlns:a16="http://schemas.microsoft.com/office/drawing/2014/main" id="{A40AA87C-49F9-47F8-82E6-88BA55E2D2DF}"/>
              </a:ext>
            </a:extLst>
          </p:cNvPr>
          <p:cNvSpPr/>
          <p:nvPr/>
        </p:nvSpPr>
        <p:spPr>
          <a:xfrm>
            <a:off x="1777711" y="3586695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F388DA37-BADB-4D17-B3D4-09658E767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000096"/>
              </p:ext>
            </p:extLst>
          </p:nvPr>
        </p:nvGraphicFramePr>
        <p:xfrm>
          <a:off x="2967755" y="3175652"/>
          <a:ext cx="328592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2964">
                  <a:extLst>
                    <a:ext uri="{9D8B030D-6E8A-4147-A177-3AD203B41FA5}">
                      <a16:colId xmlns:a16="http://schemas.microsoft.com/office/drawing/2014/main" val="2988344980"/>
                    </a:ext>
                  </a:extLst>
                </a:gridCol>
                <a:gridCol w="1642964">
                  <a:extLst>
                    <a:ext uri="{9D8B030D-6E8A-4147-A177-3AD203B41FA5}">
                      <a16:colId xmlns:a16="http://schemas.microsoft.com/office/drawing/2014/main" val="307380669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ENZYME_REACTION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4087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ENZYME_ID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REACTION_ID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319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2"/>
                          </a:solidFill>
                        </a:rPr>
                        <a:t>A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956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2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2"/>
                          </a:solidFill>
                        </a:rPr>
                        <a:t>B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3445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2"/>
                          </a:solidFill>
                        </a:rPr>
                        <a:t>2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2"/>
                          </a:solidFill>
                        </a:rPr>
                        <a:t>B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2155409"/>
                  </a:ext>
                </a:extLst>
              </a:tr>
            </a:tbl>
          </a:graphicData>
        </a:graphic>
      </p:graphicFrame>
      <p:graphicFrame>
        <p:nvGraphicFramePr>
          <p:cNvPr id="4" name="Tabelle 2">
            <a:extLst>
              <a:ext uri="{FF2B5EF4-FFF2-40B4-BE49-F238E27FC236}">
                <a16:creationId xmlns:a16="http://schemas.microsoft.com/office/drawing/2014/main" id="{9ECD1C73-38CC-4858-9879-D9E2DE51DE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900634"/>
              </p:ext>
            </p:extLst>
          </p:nvPr>
        </p:nvGraphicFramePr>
        <p:xfrm>
          <a:off x="6432976" y="3175652"/>
          <a:ext cx="219237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8477">
                  <a:extLst>
                    <a:ext uri="{9D8B030D-6E8A-4147-A177-3AD203B41FA5}">
                      <a16:colId xmlns:a16="http://schemas.microsoft.com/office/drawing/2014/main" val="2988344980"/>
                    </a:ext>
                  </a:extLst>
                </a:gridCol>
                <a:gridCol w="1653895">
                  <a:extLst>
                    <a:ext uri="{9D8B030D-6E8A-4147-A177-3AD203B41FA5}">
                      <a16:colId xmlns:a16="http://schemas.microsoft.com/office/drawing/2014/main" val="307380669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REACTION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4087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6319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A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C-C-Ligation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7956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B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2"/>
                          </a:solidFill>
                        </a:rPr>
                        <a:t>C-C-Spaltung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3445750"/>
                  </a:ext>
                </a:extLst>
              </a:tr>
            </a:tbl>
          </a:graphicData>
        </a:graphic>
      </p:graphicFrame>
      <p:sp>
        <p:nvSpPr>
          <p:cNvPr id="5" name="Ellipse 4">
            <a:extLst>
              <a:ext uri="{FF2B5EF4-FFF2-40B4-BE49-F238E27FC236}">
                <a16:creationId xmlns:a16="http://schemas.microsoft.com/office/drawing/2014/main" id="{19ED80E7-920F-4815-9EF8-B23EFAD28EAC}"/>
              </a:ext>
            </a:extLst>
          </p:cNvPr>
          <p:cNvSpPr/>
          <p:nvPr/>
        </p:nvSpPr>
        <p:spPr>
          <a:xfrm>
            <a:off x="2976677" y="3595290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" name="Raute 6">
            <a:extLst>
              <a:ext uri="{FF2B5EF4-FFF2-40B4-BE49-F238E27FC236}">
                <a16:creationId xmlns:a16="http://schemas.microsoft.com/office/drawing/2014/main" id="{80970EA9-2A10-4D29-9EFB-530F353624B5}"/>
              </a:ext>
            </a:extLst>
          </p:cNvPr>
          <p:cNvSpPr/>
          <p:nvPr/>
        </p:nvSpPr>
        <p:spPr>
          <a:xfrm>
            <a:off x="6456608" y="3595290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" name="Gleichschenkliges Dreieck 8">
            <a:extLst>
              <a:ext uri="{FF2B5EF4-FFF2-40B4-BE49-F238E27FC236}">
                <a16:creationId xmlns:a16="http://schemas.microsoft.com/office/drawing/2014/main" id="{2E0F32BF-3FAC-4ACC-9637-0EB059079A57}"/>
              </a:ext>
            </a:extLst>
          </p:cNvPr>
          <p:cNvSpPr/>
          <p:nvPr/>
        </p:nvSpPr>
        <p:spPr>
          <a:xfrm>
            <a:off x="7622262" y="3586695"/>
            <a:ext cx="216000" cy="216000"/>
          </a:xfrm>
          <a:prstGeom prst="triangl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22" name="Verbinder: gewinkelt 21">
            <a:extLst>
              <a:ext uri="{FF2B5EF4-FFF2-40B4-BE49-F238E27FC236}">
                <a16:creationId xmlns:a16="http://schemas.microsoft.com/office/drawing/2014/main" id="{E79E2CDD-7895-48DD-A176-B7C81FBD8513}"/>
              </a:ext>
            </a:extLst>
          </p:cNvPr>
          <p:cNvCxnSpPr>
            <a:cxnSpLocks/>
            <a:stCxn id="25" idx="0"/>
            <a:endCxn id="5" idx="0"/>
          </p:cNvCxnSpPr>
          <p:nvPr/>
        </p:nvCxnSpPr>
        <p:spPr>
          <a:xfrm rot="5400000" flipH="1" flipV="1">
            <a:off x="2042476" y="2553090"/>
            <a:ext cx="12700" cy="2084401"/>
          </a:xfrm>
          <a:prstGeom prst="bentConnector3">
            <a:avLst>
              <a:gd name="adj1" fmla="val 3700000"/>
            </a:avLst>
          </a:prstGeom>
          <a:ln w="34925">
            <a:solidFill>
              <a:schemeClr val="tx2"/>
            </a:solidFill>
            <a:headEnd type="triangle" w="lg" len="lg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Verbinder: gewinkelt 27">
            <a:extLst>
              <a:ext uri="{FF2B5EF4-FFF2-40B4-BE49-F238E27FC236}">
                <a16:creationId xmlns:a16="http://schemas.microsoft.com/office/drawing/2014/main" id="{34FEC0EC-933C-4C09-831F-D1D8D1CC80EC}"/>
              </a:ext>
            </a:extLst>
          </p:cNvPr>
          <p:cNvCxnSpPr>
            <a:cxnSpLocks/>
            <a:stCxn id="7" idx="0"/>
            <a:endCxn id="24" idx="0"/>
          </p:cNvCxnSpPr>
          <p:nvPr/>
        </p:nvCxnSpPr>
        <p:spPr>
          <a:xfrm rot="16200000" flipV="1">
            <a:off x="6344330" y="3375011"/>
            <a:ext cx="8595" cy="431963"/>
          </a:xfrm>
          <a:prstGeom prst="bentConnector3">
            <a:avLst>
              <a:gd name="adj1" fmla="val 5419372"/>
            </a:avLst>
          </a:prstGeom>
          <a:ln w="34925">
            <a:solidFill>
              <a:schemeClr val="tx2"/>
            </a:solidFill>
            <a:headEnd type="triangle" w="lg" len="lg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9610AAA-5080-4182-9C86-9E3B343D3C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8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886"/>
    </mc:Choice>
    <mc:Fallback xmlns="">
      <p:transition spd="slow" advTm="122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2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Inhalt der Skripte und Videodateien</a:t>
            </a:r>
          </a:p>
        </p:txBody>
      </p: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466724" y="799626"/>
            <a:ext cx="8677276" cy="4482795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Skript </a:t>
            </a: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Big Data in der Biologie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von Prof. Dr. Jürgen Pleiss: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1 Was ist "Big Data"?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2 Forschungsdatenmanagement</a:t>
            </a:r>
          </a:p>
          <a:p>
            <a:pPr lvl="4">
              <a:buClr>
                <a:schemeClr val="tx2"/>
              </a:buClr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Skript </a:t>
            </a: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Datenbanken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: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3.1 Beispieldaten: Viskosität und Dichte binärer Mischungen aus der Literatur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3.2 Datenbanksysteme und Transaktionen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3.3 Das relationale Datenmodell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3.4 Abfragen mit SQL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3.5 Datenbankanwendung in R</a:t>
            </a:r>
          </a:p>
          <a:p>
            <a:pPr marL="0" indent="0">
              <a:buNone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	Übungsblatt </a:t>
            </a: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Datenbanken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(Übungstermin: 08.11.2023, 08:00-09:30)</a:t>
            </a:r>
          </a:p>
          <a:p>
            <a:pPr lvl="1">
              <a:buFont typeface="Symbol" panose="05050102010706020507" pitchFamily="18" charset="2"/>
              <a:buChar char="-"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sz="1200" dirty="0">
              <a:solidFill>
                <a:schemeClr val="accent3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2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7CC01FF-9405-4A6B-AE92-27438AD6826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233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473"/>
    </mc:Choice>
    <mc:Fallback xmlns="">
      <p:transition spd="slow" advTm="114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3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3.4 Abfragen mit SQL</a:t>
            </a:r>
            <a:b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</a:br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13" y="810533"/>
            <a:ext cx="8523287" cy="4607287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SELECT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(Attribute)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FROM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(Tabellenname)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SELECT ID, NAME FROM MIXTURE 	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Auswahl für Attribute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ID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und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NAME</a:t>
            </a: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SELECT * FROM MIXTURE 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		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Auswahl für alle Attribute: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*</a:t>
            </a:r>
          </a:p>
          <a:p>
            <a:pPr marL="0" indent="0">
              <a:buClr>
                <a:schemeClr val="tx2"/>
              </a:buClr>
              <a:buNone/>
            </a:pP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</a:rPr>
              <a:t>	1 methanol-water</a:t>
            </a:r>
          </a:p>
          <a:p>
            <a:pPr marL="0" indent="0">
              <a:buClr>
                <a:schemeClr val="tx2"/>
              </a:buClr>
              <a:buNone/>
            </a:pP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</a:rPr>
              <a:t>	2 ethylene glycol-water</a:t>
            </a:r>
          </a:p>
          <a:p>
            <a:pPr marL="0" indent="0">
              <a:buClr>
                <a:schemeClr val="tx2"/>
              </a:buClr>
              <a:buNone/>
            </a:pP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</a:rPr>
              <a:t>	3 glycerol-water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SELECT NAME FROM MIXTURE 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		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Auswahl für Attribut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NAME</a:t>
            </a: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0" indent="0">
              <a:buClr>
                <a:schemeClr val="tx2"/>
              </a:buClr>
              <a:buNone/>
            </a:pP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</a:rPr>
              <a:t>	methanol-water</a:t>
            </a:r>
          </a:p>
          <a:p>
            <a:pPr marL="0" indent="0">
              <a:buClr>
                <a:schemeClr val="tx2"/>
              </a:buClr>
              <a:buNone/>
            </a:pP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</a:rPr>
              <a:t>	ethylene glycol-water</a:t>
            </a:r>
          </a:p>
          <a:p>
            <a:pPr marL="0" indent="0">
              <a:buClr>
                <a:schemeClr val="tx2"/>
              </a:buClr>
              <a:buNone/>
            </a:pP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</a:rPr>
              <a:t>	glycerol-water</a:t>
            </a:r>
          </a:p>
          <a:p>
            <a:pPr marL="0" indent="0">
              <a:buClr>
                <a:schemeClr val="tx2"/>
              </a:buClr>
              <a:buNone/>
            </a:pPr>
            <a:endParaRPr lang="en-US" sz="175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marL="720725" lvl="4" indent="0">
              <a:buNone/>
            </a:pPr>
            <a:endParaRPr lang="de-DE" sz="1800" b="1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vl="4">
              <a:buClr>
                <a:schemeClr val="tx2"/>
              </a:buClr>
            </a:pPr>
            <a:endParaRPr lang="en-US" sz="1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lvl="4">
              <a:buClr>
                <a:schemeClr val="tx2"/>
              </a:buClr>
            </a:pPr>
            <a:endParaRPr lang="de-DE" sz="1800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20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2C5C416-4A1E-4A78-989C-BAC38E84BEB6}"/>
              </a:ext>
            </a:extLst>
          </p:cNvPr>
          <p:cNvSpPr/>
          <p:nvPr/>
        </p:nvSpPr>
        <p:spPr>
          <a:xfrm>
            <a:off x="1457775" y="1656447"/>
            <a:ext cx="226246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4717012-DAD6-4476-9107-AC6DD07EBB8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2221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054"/>
    </mc:Choice>
    <mc:Fallback xmlns="">
      <p:transition spd="slow" advTm="810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5" grpId="0" animBg="1"/>
      <p:bldP spid="5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3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3.4 Abfragen mit SQL</a:t>
            </a:r>
            <a:b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</a:br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13" y="810533"/>
            <a:ext cx="8523287" cy="4607287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SELECT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(Attribute)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FROM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(Tabellenname)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WHERE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(Auswahlkriterien)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Vergleichsoperatoren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=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					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gleich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&lt;&gt;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 oder 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!=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 oder 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~=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 oder 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^=	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ungleich</a:t>
            </a: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&gt;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					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größer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&lt;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					 kleiner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&gt;=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					 größer oder gleich (mindestens)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&lt;=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					 kleiner oder gleich (höchstens)</a:t>
            </a:r>
          </a:p>
          <a:p>
            <a:pPr>
              <a:buClr>
                <a:schemeClr val="tx2"/>
              </a:buClr>
            </a:pPr>
            <a:r>
              <a:rPr lang="en-US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Beispiel: Alle Dichten, die bei mehr als 25°C gemessen wurden:</a:t>
            </a:r>
          </a:p>
          <a:p>
            <a:pPr>
              <a:lnSpc>
                <a:spcPct val="100000"/>
              </a:lnSpc>
              <a:buClr>
                <a:schemeClr val="tx2"/>
              </a:buClr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SELECT DENSITY FROM DENSITY</a:t>
            </a:r>
          </a:p>
          <a:p>
            <a:pPr marL="0" indent="0">
              <a:lnSpc>
                <a:spcPct val="100000"/>
              </a:lnSpc>
              <a:buClr>
                <a:schemeClr val="tx2"/>
              </a:buClr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  WHERE TEMPERATURE &gt; 25+273.15 </a:t>
            </a:r>
            <a:endParaRPr lang="de-DE" sz="1800" b="1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>
              <a:buClr>
                <a:schemeClr val="tx2"/>
              </a:buClr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20725" lvl="4" indent="0">
              <a:buNone/>
            </a:pPr>
            <a:endParaRPr lang="de-DE" sz="1800" b="1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vl="4">
              <a:buClr>
                <a:schemeClr val="tx2"/>
              </a:buClr>
            </a:pPr>
            <a:endParaRPr lang="en-US" sz="1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lvl="4">
              <a:buClr>
                <a:schemeClr val="tx2"/>
              </a:buClr>
            </a:pPr>
            <a:endParaRPr lang="de-DE" sz="1800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21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70E1D48-CCEC-4749-A00E-9917DC842BA1}"/>
              </a:ext>
            </a:extLst>
          </p:cNvPr>
          <p:cNvSpPr/>
          <p:nvPr/>
        </p:nvSpPr>
        <p:spPr>
          <a:xfrm>
            <a:off x="2948939" y="4736827"/>
            <a:ext cx="182881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D3F8838-4A31-4F72-931A-D7711BF9A8B5}"/>
              </a:ext>
            </a:extLst>
          </p:cNvPr>
          <p:cNvSpPr/>
          <p:nvPr/>
        </p:nvSpPr>
        <p:spPr>
          <a:xfrm>
            <a:off x="3200400" y="4736827"/>
            <a:ext cx="1203959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07A94CC-3597-4774-B040-7C29E342000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1652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512"/>
    </mc:Choice>
    <mc:Fallback xmlns="">
      <p:transition spd="slow" advTm="73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3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3.4 Abfragen mit SQL</a:t>
            </a:r>
            <a:b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</a:br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13" y="810533"/>
            <a:ext cx="8523287" cy="4607287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SELECT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(Attribute)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FROM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(Tabellenname)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WHERE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(Auswahlkriterien)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Mehrere Auswahlkriterien, z.B.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AND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und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OR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0" indent="0">
              <a:buClr>
                <a:schemeClr val="tx2"/>
              </a:buClr>
              <a:buNone/>
            </a:pPr>
            <a:endParaRPr lang="de-DE" sz="18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r>
              <a:rPr lang="en-US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Beispiel: Alle Dichten, die zwischen 25°C und 35°C gemessen wurden:</a:t>
            </a:r>
          </a:p>
          <a:p>
            <a:pPr>
              <a:lnSpc>
                <a:spcPct val="100000"/>
              </a:lnSpc>
              <a:buClr>
                <a:schemeClr val="tx2"/>
              </a:buClr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SELECT DENSITY FROM DENSITY</a:t>
            </a:r>
          </a:p>
          <a:p>
            <a:pPr marL="0" indent="0">
              <a:lnSpc>
                <a:spcPct val="100000"/>
              </a:lnSpc>
              <a:buClr>
                <a:schemeClr val="tx2"/>
              </a:buClr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  WHERE TEMPERATURE &gt;= 25+273.15 AND TEMPERATURE &lt;= 35+273.15</a:t>
            </a:r>
          </a:p>
          <a:p>
            <a:pPr marL="0" indent="0">
              <a:buClr>
                <a:schemeClr val="tx2"/>
              </a:buClr>
              <a:buNone/>
            </a:pPr>
            <a:endParaRPr lang="en-US" sz="1800" b="1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>
              <a:buClr>
                <a:schemeClr val="tx2"/>
              </a:buClr>
            </a:pPr>
            <a:r>
              <a:rPr lang="en-US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Beispiel: Alle Dichten, die außerhalb dieses Temperaturbereichs gemessen wurden:</a:t>
            </a:r>
          </a:p>
          <a:p>
            <a:pPr>
              <a:lnSpc>
                <a:spcPct val="100000"/>
              </a:lnSpc>
              <a:buClr>
                <a:schemeClr val="tx2"/>
              </a:buClr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SELECT DENSITY FROM DENSITY</a:t>
            </a:r>
          </a:p>
          <a:p>
            <a:pPr marL="0" indent="0">
              <a:lnSpc>
                <a:spcPct val="100000"/>
              </a:lnSpc>
              <a:buClr>
                <a:schemeClr val="tx2"/>
              </a:buClr>
              <a:buNone/>
            </a:pPr>
            <a:r>
              <a:rPr lang="en-US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  WHERE TEMPERATURE &lt; 25+273.15 OR TEMPERATURE &gt; 35+273.15</a:t>
            </a:r>
          </a:p>
          <a:p>
            <a:pPr>
              <a:buClr>
                <a:schemeClr val="tx2"/>
              </a:buClr>
            </a:pPr>
            <a:endParaRPr lang="en-US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0" indent="0">
              <a:buClr>
                <a:schemeClr val="tx2"/>
              </a:buClr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20725" lvl="4" indent="0">
              <a:buNone/>
            </a:pPr>
            <a:endParaRPr lang="de-DE" sz="1800" b="1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vl="4">
              <a:buClr>
                <a:schemeClr val="tx2"/>
              </a:buClr>
            </a:pPr>
            <a:endParaRPr lang="en-US" sz="1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lvl="4">
              <a:buClr>
                <a:schemeClr val="tx2"/>
              </a:buClr>
            </a:pPr>
            <a:endParaRPr lang="de-DE" sz="1800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22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CE7E925-0388-4389-9726-FC5ADD9214D0}"/>
              </a:ext>
            </a:extLst>
          </p:cNvPr>
          <p:cNvSpPr/>
          <p:nvPr/>
        </p:nvSpPr>
        <p:spPr>
          <a:xfrm>
            <a:off x="2933699" y="2926080"/>
            <a:ext cx="335281" cy="25146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5724431-9F3D-4A5B-9F74-BED0AF694F42}"/>
              </a:ext>
            </a:extLst>
          </p:cNvPr>
          <p:cNvSpPr/>
          <p:nvPr/>
        </p:nvSpPr>
        <p:spPr>
          <a:xfrm>
            <a:off x="6568439" y="2926080"/>
            <a:ext cx="335281" cy="25146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C9CC471-95C7-4721-93E8-FBA046C5FAE3}"/>
              </a:ext>
            </a:extLst>
          </p:cNvPr>
          <p:cNvSpPr/>
          <p:nvPr/>
        </p:nvSpPr>
        <p:spPr>
          <a:xfrm>
            <a:off x="2933699" y="4526280"/>
            <a:ext cx="220981" cy="25146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71CF0B2-214F-43AF-91D0-BDE530885E55}"/>
              </a:ext>
            </a:extLst>
          </p:cNvPr>
          <p:cNvSpPr/>
          <p:nvPr/>
        </p:nvSpPr>
        <p:spPr>
          <a:xfrm>
            <a:off x="6316979" y="4526280"/>
            <a:ext cx="220981" cy="25146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FD31973-6E90-4C16-91E5-041A7CC23B2D}"/>
              </a:ext>
            </a:extLst>
          </p:cNvPr>
          <p:cNvSpPr/>
          <p:nvPr/>
        </p:nvSpPr>
        <p:spPr>
          <a:xfrm>
            <a:off x="4569935" y="2926080"/>
            <a:ext cx="459265" cy="25146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13D9F4D-9B7A-46EC-A689-92AF879815E3}"/>
              </a:ext>
            </a:extLst>
          </p:cNvPr>
          <p:cNvSpPr/>
          <p:nvPr/>
        </p:nvSpPr>
        <p:spPr>
          <a:xfrm>
            <a:off x="4432775" y="4526280"/>
            <a:ext cx="337345" cy="25146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C7BB5CD-0694-4E21-AB98-772CF3C4C8E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65383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198"/>
    </mc:Choice>
    <mc:Fallback xmlns="">
      <p:transition spd="slow" advTm="122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3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3.4 Abfragen mit SQL</a:t>
            </a:r>
            <a:b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</a:br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13" y="810533"/>
            <a:ext cx="8523287" cy="4607287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Zählen der gefundenen Zeilen: 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COUNT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Wie viele Temperaturangaben größer als 298 K gibt es in der Tabelle für Dichte?</a:t>
            </a:r>
          </a:p>
          <a:p>
            <a:pPr>
              <a:lnSpc>
                <a:spcPct val="100000"/>
              </a:lnSpc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SELECT COUNT(TEMPERATURE) FROM DENSITY </a:t>
            </a:r>
          </a:p>
          <a:p>
            <a:pPr marL="0" indent="0">
              <a:lnSpc>
                <a:spcPct val="100000"/>
              </a:lnSpc>
              <a:buClr>
                <a:schemeClr val="tx2"/>
              </a:buClr>
              <a:buNone/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WHERE TEMPERATURE &gt; 298 </a:t>
            </a:r>
          </a:p>
          <a:p>
            <a:pPr>
              <a:buClr>
                <a:schemeClr val="tx2"/>
              </a:buClr>
            </a:pPr>
            <a:endParaRPr lang="de-DE" sz="18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Nur eindeutige Werte ausgeben: 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DISTINCT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  <a:endParaRPr lang="de-DE" sz="18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Wie viele </a:t>
            </a: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verschiedene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Temperaturangaben …?</a:t>
            </a:r>
            <a:endParaRPr lang="en-US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SELECT COUNT(DISTINCT(TEMPERATURE)) FROM DENSITY</a:t>
            </a:r>
          </a:p>
          <a:p>
            <a:pPr marL="0" indent="0">
              <a:lnSpc>
                <a:spcPct val="100000"/>
              </a:lnSpc>
              <a:buClr>
                <a:schemeClr val="tx2"/>
              </a:buClr>
              <a:buNone/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WHERE TEMPERATURE &gt; 298 </a:t>
            </a:r>
          </a:p>
          <a:p>
            <a:pPr>
              <a:buClr>
                <a:schemeClr val="tx2"/>
              </a:buClr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20725" lvl="4" indent="0">
              <a:buNone/>
            </a:pPr>
            <a:endParaRPr lang="de-DE" sz="1800" b="1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vl="4">
              <a:buClr>
                <a:schemeClr val="tx2"/>
              </a:buClr>
            </a:pPr>
            <a:endParaRPr lang="en-US" sz="18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pPr lvl="4">
              <a:buClr>
                <a:schemeClr val="tx2"/>
              </a:buClr>
            </a:pPr>
            <a:endParaRPr lang="de-DE" sz="1800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23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269BA6F-3E1A-40CD-99FE-C4840C2BF955}"/>
              </a:ext>
            </a:extLst>
          </p:cNvPr>
          <p:cNvSpPr/>
          <p:nvPr/>
        </p:nvSpPr>
        <p:spPr>
          <a:xfrm>
            <a:off x="1485899" y="3680460"/>
            <a:ext cx="3573781" cy="335280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C9F1B81-3BC5-43F5-B6FC-5305BB9A648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5262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29"/>
    </mc:Choice>
    <mc:Fallback xmlns="">
      <p:transition spd="slow" advTm="103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5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3.4 Abfragen mit SQL</a:t>
            </a:r>
            <a:b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</a:br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13" y="817568"/>
            <a:ext cx="8523287" cy="1748651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JOIN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(andere Tabelle)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ON … = …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Spalten aus anderen Tabellen verwenden </a:t>
            </a:r>
            <a:endParaRPr lang="de-DE" sz="1800" b="1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SELECT TEMPERATURE, VISCOSITY FROM VISCOSITY</a:t>
            </a:r>
          </a:p>
          <a:p>
            <a:pPr marL="0" indent="0">
              <a:lnSpc>
                <a:spcPct val="100000"/>
              </a:lnSpc>
              <a:buClr>
                <a:schemeClr val="tx2"/>
              </a:buClr>
              <a:buNone/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JOIN MIXTURE ON VISCOSITY.MIXTURE_ID = MIXTURE.ID</a:t>
            </a:r>
          </a:p>
          <a:p>
            <a:pPr marL="0" indent="0">
              <a:lnSpc>
                <a:spcPct val="100000"/>
              </a:lnSpc>
              <a:buClr>
                <a:schemeClr val="tx2"/>
              </a:buClr>
              <a:buNone/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  WHERE NAME = 'ethylene glycol-water'</a:t>
            </a:r>
          </a:p>
          <a:p>
            <a:pPr>
              <a:buClr>
                <a:schemeClr val="tx2"/>
              </a:buClr>
            </a:pPr>
            <a:endParaRPr lang="de-DE" sz="1800" b="1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24</a:t>
            </a: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C0D252DF-79DE-41C9-886E-C710AFDC34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1596" y="2485430"/>
            <a:ext cx="5620809" cy="294974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9C1D59C-6320-4D69-BFAC-C84E4ED0E53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16296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039"/>
    </mc:Choice>
    <mc:Fallback xmlns="">
      <p:transition spd="slow" advTm="15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Arrow Connector 29"/>
          <p:cNvCxnSpPr>
            <a:cxnSpLocks/>
          </p:cNvCxnSpPr>
          <p:nvPr/>
        </p:nvCxnSpPr>
        <p:spPr>
          <a:xfrm>
            <a:off x="2507226" y="2923510"/>
            <a:ext cx="2202109" cy="0"/>
          </a:xfrm>
          <a:prstGeom prst="straightConnector1">
            <a:avLst/>
          </a:prstGeom>
          <a:ln w="1270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560" y="1111568"/>
            <a:ext cx="1540761" cy="1739192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0058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3.5 Datenbankanwendung in 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66724" y="5376446"/>
            <a:ext cx="80290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Bildquellen: https://www.firebirdsql.org/file/about/firebird-logo-500.png</a:t>
            </a: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, abgefragt am 11. Oktober 2018; https://www.bw-cloud.org/assets/images/startpage_bwCloud_openstack.png, abgefragt am 9. Oktober 2019; https://upload.wikimedia.org/wikipedia/commons/thumb/1/1b/R_logo.svg/1280px-R_logo.svg.png, abgefragt am 9. Oktober 2019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91" t="12716" r="9256" b="55436"/>
          <a:stretch/>
        </p:blipFill>
        <p:spPr>
          <a:xfrm>
            <a:off x="7303497" y="2274830"/>
            <a:ext cx="828467" cy="1073017"/>
          </a:xfrm>
          <a:prstGeom prst="rect">
            <a:avLst/>
          </a:prstGeom>
          <a:ln w="38100"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164" y="2015973"/>
            <a:ext cx="720411" cy="72041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112598" y="1981456"/>
            <a:ext cx="111378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Datenbank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99322" y="1397271"/>
            <a:ext cx="1611231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b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DBMS (Firebird)</a:t>
            </a:r>
          </a:p>
        </p:txBody>
      </p:sp>
      <p:sp>
        <p:nvSpPr>
          <p:cNvPr id="2" name="Rectangle 1"/>
          <p:cNvSpPr/>
          <p:nvPr/>
        </p:nvSpPr>
        <p:spPr>
          <a:xfrm>
            <a:off x="6161650" y="1275590"/>
            <a:ext cx="2018500" cy="2214533"/>
          </a:xfrm>
          <a:prstGeom prst="rect">
            <a:avLst/>
          </a:prstGeom>
          <a:noFill/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" name="Rectangle 14"/>
          <p:cNvSpPr/>
          <p:nvPr/>
        </p:nvSpPr>
        <p:spPr>
          <a:xfrm>
            <a:off x="7076300" y="1866953"/>
            <a:ext cx="1103849" cy="1623170"/>
          </a:xfrm>
          <a:prstGeom prst="rect">
            <a:avLst/>
          </a:prstGeom>
          <a:noFill/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" name="Rectangle 16"/>
          <p:cNvSpPr/>
          <p:nvPr/>
        </p:nvSpPr>
        <p:spPr>
          <a:xfrm>
            <a:off x="4709335" y="1020764"/>
            <a:ext cx="3470814" cy="2469357"/>
          </a:xfrm>
          <a:prstGeom prst="rect">
            <a:avLst/>
          </a:prstGeom>
          <a:noFill/>
          <a:ln w="38100"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4" name="Content Placeholder 2"/>
          <p:cNvSpPr>
            <a:spLocks noGrp="1"/>
          </p:cNvSpPr>
          <p:nvPr>
            <p:ph idx="1"/>
          </p:nvPr>
        </p:nvSpPr>
        <p:spPr>
          <a:xfrm>
            <a:off x="863600" y="3857574"/>
            <a:ext cx="8077200" cy="1188665"/>
          </a:xfrm>
        </p:spPr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ODBC = </a:t>
            </a: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Open Database Connectivity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standardisierte Datenbankschnittstelle </a:t>
            </a:r>
          </a:p>
          <a:p>
            <a:pPr marL="0" indent="0">
              <a:buNone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VM = Virtuelle Maschine, gehostet auf BWCloud über die Plattform OpenStack</a:t>
            </a:r>
          </a:p>
          <a:p>
            <a:pPr marL="0" indent="0">
              <a:buNone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DBMS = Datenbankmanagementsystem, hier: Firebird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65864" y="2849131"/>
            <a:ext cx="1374021" cy="6565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RODBC &amp;</a:t>
            </a:r>
          </a:p>
          <a:p>
            <a:pPr algn="ctr"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FirebirdODBC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162" y="2072456"/>
            <a:ext cx="856443" cy="663743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>
            <a:off x="4730437" y="2923510"/>
            <a:ext cx="2594162" cy="0"/>
          </a:xfrm>
          <a:prstGeom prst="straightConnector1">
            <a:avLst/>
          </a:prstGeom>
          <a:ln w="1270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25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4CD58146-2296-40D6-8D08-731EBB2169B2}"/>
              </a:ext>
            </a:extLst>
          </p:cNvPr>
          <p:cNvSpPr txBox="1"/>
          <p:nvPr/>
        </p:nvSpPr>
        <p:spPr>
          <a:xfrm>
            <a:off x="366138" y="989447"/>
            <a:ext cx="397888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Auf https://davinci.ibvt.uni-stuttgart.de, (R-Studio) erreichbar über VPN, aus der</a:t>
            </a:r>
          </a:p>
          <a:p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Abteilung von Jun.-Prof. Dr. Björn Voß</a:t>
            </a:r>
            <a:r>
              <a:rPr lang="de-DE" sz="1800" dirty="0">
                <a:solidFill>
                  <a:schemeClr val="tx2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n-US" sz="1800" dirty="0">
              <a:solidFill>
                <a:schemeClr val="tx2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78E8AA9-DB00-4B7E-B89D-B07CC99A30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3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645"/>
    </mc:Choice>
    <mc:Fallback xmlns="">
      <p:transition spd="slow" advTm="108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2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3.5 Datenbankanwendung in R</a:t>
            </a:r>
            <a:b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</a:br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13" y="815930"/>
            <a:ext cx="8523287" cy="4471368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Laden der Bibliothek RODBC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  <a:sym typeface="Wingdings" panose="05000000000000000000" pitchFamily="2" charset="2"/>
              </a:rPr>
              <a:t>library(RODBC)</a:t>
            </a:r>
            <a:endParaRPr lang="de-DE" sz="18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Datenbankverbindung: Speichern der Verbindungsinformation als Variable</a:t>
            </a:r>
          </a:p>
          <a:p>
            <a:pPr lvl="4">
              <a:buClr>
                <a:schemeClr val="tx2"/>
              </a:buClr>
            </a:pP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source name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 Verbindungsdaten der Datenbank</a:t>
            </a:r>
            <a:endParaRPr lang="de-DE" sz="1800" i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Damit die Anzahl an Zeilen in einer Tabelle richtig ausgegeben werden kann: </a:t>
            </a:r>
            <a:r>
              <a:rPr lang="de-DE" sz="1800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believeNRows=FALSE 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connection &lt;- odbcConnect(dsn="mixtures", believeNRows=FALSE) 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Abfragen mit SELECT-Befehl in SQL, eingebunden als Zeichenkette im R-Befehl: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data &lt;- sqlQuery(connection,"SELECT * FROM MIXTURES")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Schließen der Verbindung zur Datenbank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odbcClose(connection)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26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96E5567-C267-4BBB-A16B-50E0F1A5D0E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492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092"/>
    </mc:Choice>
    <mc:Fallback xmlns="">
      <p:transition spd="slow" advTm="141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2291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3.5 Datenbankanwendung in R</a:t>
            </a:r>
            <a:b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</a:br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13" y="810208"/>
            <a:ext cx="8523287" cy="3798664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Beispiel-Befehle in R: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data &lt;- sqlQuery(connection,"SELECT * FROM MIXTURES")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Zugriff auf  einzelne Spalten, z.B.: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data$ID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oder </a:t>
            </a:r>
            <a:r>
              <a:rPr lang="de-DE" sz="1800" b="1" dirty="0" err="1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data$NAME</a:t>
            </a:r>
            <a:endParaRPr lang="de-DE" sz="1800" b="1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marL="0" indent="0">
              <a:buClr>
                <a:schemeClr val="tx2"/>
              </a:buClr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Plot-Funktion: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plot(x, y, xlab="Beschriftung x-Achse", ylab="…")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Natürlicher Logarithmus: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log(y)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Korrelationsanalysen zwischen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x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und </a:t>
            </a: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y</a:t>
            </a:r>
            <a:endParaRPr lang="de-DE" sz="1800" b="1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vl="4"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cor.test(x, y, method="pearson")</a:t>
            </a:r>
          </a:p>
          <a:p>
            <a:pPr lvl="4"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onsolas" panose="020B0609020204030204" pitchFamily="49" charset="0"/>
                <a:cs typeface="Calibri" panose="020F0502020204030204" pitchFamily="34" charset="0"/>
              </a:rPr>
              <a:t>cor.test(x, y, method="spearman")</a:t>
            </a:r>
          </a:p>
          <a:p>
            <a:pPr lvl="4">
              <a:buClr>
                <a:schemeClr val="tx2"/>
              </a:buClr>
            </a:pPr>
            <a:endParaRPr lang="de-DE" sz="1800" b="1" dirty="0">
              <a:solidFill>
                <a:schemeClr val="tx2"/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pPr lvl="4">
              <a:buClr>
                <a:schemeClr val="tx2"/>
              </a:buClr>
            </a:pPr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  <a:p>
            <a:endParaRPr lang="de-DE" sz="18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27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B4AD7A5-22A1-47EF-8FD5-FAC247439C8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917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484"/>
    </mc:Choice>
    <mc:Fallback xmlns="">
      <p:transition spd="slow" advTm="74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2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Neue Begriffe</a:t>
            </a:r>
          </a:p>
        </p:txBody>
      </p: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466725" y="806659"/>
            <a:ext cx="8022275" cy="4730059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Metadaten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: Daten über andere Daten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Datenbanksystem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: Kombination aus Datenbank und DBMS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Datenbankmanagementsystem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(DBMS): Software für Verwaltung und Zugangskontrolle von Datenbanken, darunter auch für die Verwaltung von Transaktionen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Transaktionen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werden für alle dauerhaften Änderungen der Datenbank verwendet, z. B. Schreiben, Überschreiben oder Löschen von Daten, sowie Datensicherung.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Datenmodell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: Struktur der Daten und der Beziehungen zwischen den Daten sowie Operatoren und Regeln zur Integrität der Datenbankzustände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Datenbanksprache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: Computersprache zum Bearbeiten von Datenbanken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SQL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: Datenbanksprache für relationale Datenbanken</a:t>
            </a:r>
            <a:endParaRPr lang="de-DE" sz="18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sz="1200" dirty="0">
              <a:solidFill>
                <a:schemeClr val="accent3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28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4A0C1E8-07D6-4EB4-AD70-6F3849D597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915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87"/>
    </mc:Choice>
    <mc:Fallback xmlns="">
      <p:transition spd="slow" advTm="125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466724" y="2741654"/>
            <a:ext cx="8245475" cy="2875493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Relation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: Eine Tabelle mit Zeilen (Tupeln) und Spalten (Attributen)</a:t>
            </a:r>
          </a:p>
          <a:p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Primärschlüssel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(primary key):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Attribut, mit dem sich eine Zeile einer Tabelle eindeutig identifizieren lässt. Primärschlüssel müssen daher innerhalb einer Tabelle eindeutige Werte haben, oft in Form einer eigens dafür angelegten Identifikationsnummer (ID).</a:t>
            </a:r>
          </a:p>
          <a:p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Fremdschlüssel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(</a:t>
            </a: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foreign key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): Attribut, dessen Wertebereich über den Primärschlüssel einer anderen Tabelle definiert ist, wodurch zwei Tabellen logisch miteinander verknüpft werden (dargestellt durch Verbindungslinien).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29</a:t>
            </a:r>
          </a:p>
        </p:txBody>
      </p:sp>
      <p:sp>
        <p:nvSpPr>
          <p:cNvPr id="5" name="Raute 4">
            <a:extLst>
              <a:ext uri="{FF2B5EF4-FFF2-40B4-BE49-F238E27FC236}">
                <a16:creationId xmlns:a16="http://schemas.microsoft.com/office/drawing/2014/main" id="{46A95194-46BA-4E89-8BD9-7D04370BE0E7}"/>
              </a:ext>
            </a:extLst>
          </p:cNvPr>
          <p:cNvSpPr/>
          <p:nvPr/>
        </p:nvSpPr>
        <p:spPr>
          <a:xfrm>
            <a:off x="406650" y="3233617"/>
            <a:ext cx="216000" cy="216000"/>
          </a:xfrm>
          <a:prstGeom prst="diamond">
            <a:avLst/>
          </a:prstGeom>
          <a:solidFill>
            <a:srgbClr val="0068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FC7C9D98-BDB5-4106-BBF1-480AD250E49C}"/>
              </a:ext>
            </a:extLst>
          </p:cNvPr>
          <p:cNvSpPr/>
          <p:nvPr/>
        </p:nvSpPr>
        <p:spPr>
          <a:xfrm>
            <a:off x="406649" y="4331792"/>
            <a:ext cx="216000" cy="216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FD30AE10-FD24-40EE-ABA6-D80A68FDDD54}"/>
              </a:ext>
            </a:extLst>
          </p:cNvPr>
          <p:cNvGrpSpPr/>
          <p:nvPr/>
        </p:nvGrpSpPr>
        <p:grpSpPr>
          <a:xfrm>
            <a:off x="2153443" y="116831"/>
            <a:ext cx="4824365" cy="2525089"/>
            <a:chOff x="2153443" y="116831"/>
            <a:chExt cx="4824365" cy="2525089"/>
          </a:xfrm>
        </p:grpSpPr>
        <p:pic>
          <p:nvPicPr>
            <p:cNvPr id="4" name="Grafik 3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FC022799-053B-4113-8FF6-50B30A3E0E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66193" y="116831"/>
              <a:ext cx="4811615" cy="2525089"/>
            </a:xfrm>
            <a:prstGeom prst="rect">
              <a:avLst/>
            </a:prstGeom>
          </p:spPr>
        </p:pic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11945DAD-22E1-4224-A873-6E9CE960D486}"/>
                </a:ext>
              </a:extLst>
            </p:cNvPr>
            <p:cNvSpPr/>
            <p:nvPr/>
          </p:nvSpPr>
          <p:spPr>
            <a:xfrm>
              <a:off x="2153443" y="1799432"/>
              <a:ext cx="149225" cy="1492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4" name="Title 7">
            <a:extLst>
              <a:ext uri="{FF2B5EF4-FFF2-40B4-BE49-F238E27FC236}">
                <a16:creationId xmlns:a16="http://schemas.microsoft.com/office/drawing/2014/main" id="{B8BF3566-D9B2-4E01-B6B0-83323E200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206082"/>
            <a:ext cx="1835944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Neue Begriffe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A89A112-01D9-4284-9004-3D516CF5BF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40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11"/>
    </mc:Choice>
    <mc:Fallback xmlns="">
      <p:transition spd="slow" advTm="12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2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3.1 Beispieldaten: Viskosität und Dichte binärer Mischungen aus der Literatur</a:t>
            </a:r>
          </a:p>
        </p:txBody>
      </p: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466724" y="799626"/>
            <a:ext cx="8677276" cy="4482795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In der Biokatalyse liegen Lösungsmittel, Substrate oder Produkte oft als Mischungen vor.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Binäre Mischungen mit Wasser: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Methanol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Ethylenglycol (Ethan-1,2-diol)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Glyercol (Glycerin)</a:t>
            </a:r>
          </a:p>
          <a:p>
            <a:pPr lvl="1">
              <a:buClr>
                <a:schemeClr val="tx2"/>
              </a:buClr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Viskosität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l-GR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η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in mPa·s (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646 Messwerte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) und 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Dichte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l-GR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ρ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in g/cm³ (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99 Messwerte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)</a:t>
            </a:r>
          </a:p>
          <a:p>
            <a:pPr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Metadaten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(Daten über die Daten): </a:t>
            </a:r>
          </a:p>
          <a:p>
            <a:pPr lvl="4"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Stoffmengenanteil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von Wasser (Molenbruch): </a:t>
            </a:r>
            <a:r>
              <a:rPr lang="el-GR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χ</a:t>
            </a:r>
            <a:r>
              <a:rPr lang="de-DE" sz="1800" baseline="-250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W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zwischen 0 und 1</a:t>
            </a:r>
          </a:p>
          <a:p>
            <a:pPr lvl="4"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Temperatur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in K</a:t>
            </a:r>
          </a:p>
          <a:p>
            <a:pPr lvl="4">
              <a:buClr>
                <a:schemeClr val="tx2"/>
              </a:buClr>
            </a:pP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DOI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(</a:t>
            </a: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Digital Object Identifier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) als Literaturreferenz. Beispiel auf Seiten 4 &amp; 5 </a:t>
            </a:r>
          </a:p>
          <a:p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sz="1200" dirty="0">
              <a:solidFill>
                <a:schemeClr val="accent3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516" y="1421276"/>
            <a:ext cx="865065" cy="7653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392" y="2018407"/>
            <a:ext cx="1304731" cy="31598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0621" y="2323620"/>
            <a:ext cx="1406770" cy="51874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2468" y="5241150"/>
            <a:ext cx="68766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Xu, X. M. 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 al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.: 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Analysis of thermophysical properties of deep eutectic solvents by data integration. </a:t>
            </a:r>
          </a:p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Journal of Chemical &amp; Engineering Data, 65(3):1172-1179, 2019.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3</a:t>
            </a:r>
            <a:endParaRPr lang="en-US" sz="1800" dirty="0">
              <a:latin typeface="Calibri" panose="020F0502020204030204" pitchFamily="34" charset="0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A6C8F9C-121F-464A-8E86-B62EDFA826D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3525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867"/>
    </mc:Choice>
    <mc:Fallback xmlns="">
      <p:transition spd="slow" advTm="210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13118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Zum Nachlesen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6725" y="805510"/>
            <a:ext cx="7689134" cy="4849702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Literatur:</a:t>
            </a:r>
          </a:p>
          <a:p>
            <a:pPr lvl="4">
              <a:buClr>
                <a:schemeClr val="tx2"/>
              </a:buClr>
            </a:pP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Codd, E. F.: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A relational model of data for large shared data banks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. Communications of the ACM, 13(6):377-387, 1970.</a:t>
            </a:r>
          </a:p>
          <a:p>
            <a:pPr lvl="4">
              <a:buClr>
                <a:schemeClr val="tx2"/>
              </a:buClr>
            </a:pP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Codd, E. F.: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Relational database: a practical foundation for productivity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. Communications of the ACM, 25(2):109-117, 1982.</a:t>
            </a:r>
          </a:p>
          <a:p>
            <a:pPr lvl="4">
              <a:buClr>
                <a:schemeClr val="tx2"/>
              </a:buClr>
            </a:pP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Ernst, H.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et al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.: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Grundkurs Informatik, 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Springer Fachmedien Wiesbaden, 5. Auflage, 2015, S. 341ff.</a:t>
            </a:r>
            <a:endParaRPr lang="en-US" sz="18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4">
              <a:buClr>
                <a:schemeClr val="tx2"/>
              </a:buClr>
            </a:pP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Xu, X. M.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 al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.: </a:t>
            </a:r>
            <a:r>
              <a:rPr lang="en-US" sz="18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Analysis of thermophysical properties of deep eutectic solvents by data integration. 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Journal of Chemical &amp; Engineering Data, 65(3):1172-1179, 2019</a:t>
            </a:r>
            <a:r>
              <a:rPr lang="en-US" sz="17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Informationen speziell zum relationalen Datenbankmanagementsystem Firebird: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https://www.firebirdsql.org </a:t>
            </a:r>
          </a:p>
          <a:p>
            <a:pPr lvl="4">
              <a:buClr>
                <a:srgbClr val="00B0F0"/>
              </a:buClr>
              <a:buFont typeface="Symbol" panose="05050102010706020507" pitchFamily="18" charset="2"/>
              <a:buChar char="-"/>
            </a:pPr>
            <a:endParaRPr lang="de-DE" sz="18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76213" lvl="1" indent="0"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lvl="4">
              <a:buClr>
                <a:srgbClr val="00B0F0"/>
              </a:buClr>
              <a:buFont typeface="Symbol" panose="05050102010706020507" pitchFamily="18" charset="2"/>
              <a:buChar char="-"/>
            </a:pPr>
            <a:endParaRPr lang="de-DE" sz="18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lvl="4">
              <a:buClr>
                <a:srgbClr val="00B0F0"/>
              </a:buClr>
              <a:buFont typeface="Symbol" panose="05050102010706020507" pitchFamily="18" charset="2"/>
              <a:buChar char="-"/>
            </a:pPr>
            <a:endParaRPr lang="de-DE" sz="18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lvl="4">
              <a:buClr>
                <a:srgbClr val="00B0F0"/>
              </a:buClr>
              <a:buFont typeface="Symbol" panose="05050102010706020507" pitchFamily="18" charset="2"/>
              <a:buChar char="-"/>
            </a:pPr>
            <a:endParaRPr lang="de-DE" sz="18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lvl="4">
              <a:buClr>
                <a:srgbClr val="00B0F0"/>
              </a:buClr>
              <a:buFont typeface="Symbol" panose="05050102010706020507" pitchFamily="18" charset="2"/>
              <a:buChar char="-"/>
            </a:pPr>
            <a:endParaRPr lang="de-DE" sz="18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lvl="4">
              <a:buClr>
                <a:srgbClr val="00B0F0"/>
              </a:buClr>
              <a:buFont typeface="Symbol" panose="05050102010706020507" pitchFamily="18" charset="2"/>
              <a:buChar char="-"/>
            </a:pPr>
            <a:endParaRPr lang="de-DE" sz="18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4">
              <a:buClr>
                <a:srgbClr val="00B0F0"/>
              </a:buClr>
              <a:buFont typeface="Symbol" panose="05050102010706020507" pitchFamily="18" charset="2"/>
              <a:buChar char="-"/>
            </a:pPr>
            <a:endParaRPr lang="de-DE" sz="18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en-US" sz="1800" dirty="0">
                <a:latin typeface="Calibri" panose="020F0502020204030204" pitchFamily="34" charset="0"/>
              </a:rPr>
              <a:t>30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F1AFAEA-7158-4776-988A-6D8DE55785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24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278"/>
    </mc:Choice>
    <mc:Fallback xmlns="">
      <p:transition spd="slow" advTm="37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187"/>
            <a:ext cx="9144000" cy="55166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4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350106" y="3015172"/>
            <a:ext cx="5193693" cy="2571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" name="Rectangle 2"/>
          <p:cNvSpPr/>
          <p:nvPr/>
        </p:nvSpPr>
        <p:spPr>
          <a:xfrm>
            <a:off x="2193382" y="571500"/>
            <a:ext cx="19464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  <a:latin typeface="Calibri" panose="020F0502020204030204" pitchFamily="34" charset="0"/>
              </a:rPr>
              <a:t>https://dx.doi.org</a:t>
            </a:r>
            <a:r>
              <a:rPr lang="en-US" sz="1800" dirty="0">
                <a:latin typeface="Calibri" panose="020F0502020204030204" pitchFamily="34" charset="0"/>
              </a:rPr>
              <a:t>/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0FCD457-0884-4C30-89B3-0F44D7E42F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3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74"/>
    </mc:Choice>
    <mc:Fallback xmlns="">
      <p:transition spd="slow" advTm="13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5</a:t>
            </a:r>
            <a:endParaRPr lang="en-US" sz="1800" dirty="0">
              <a:latin typeface="Calibri" panose="020F05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957" y="91927"/>
            <a:ext cx="5894086" cy="546981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702407" y="4805872"/>
            <a:ext cx="2383818" cy="2571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CEF15D5-26BA-4F4C-B3C4-60153CDFDF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272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20"/>
    </mc:Choice>
    <mc:Fallback xmlns="">
      <p:transition spd="slow" advTm="8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5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3.2. Datenbanksysteme und Transaktionen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68869" y="799923"/>
            <a:ext cx="8426758" cy="927418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Datenbanksystem = Datenbank + Datenbankmanagementsystem (DBMS)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DMBS =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Software für Datenbankverwaltung und Zugangskontrolle</a:t>
            </a:r>
            <a:endParaRPr lang="de-DE" sz="18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6</a:t>
            </a:r>
            <a:endParaRPr lang="en-US" sz="1800" dirty="0">
              <a:latin typeface="Calibri" panose="020F0502020204030204" pitchFamily="34" charset="0"/>
            </a:endParaRPr>
          </a:p>
        </p:txBody>
      </p:sp>
      <p:pic>
        <p:nvPicPr>
          <p:cNvPr id="4" name="Picture 14">
            <a:extLst>
              <a:ext uri="{FF2B5EF4-FFF2-40B4-BE49-F238E27FC236}">
                <a16:creationId xmlns:a16="http://schemas.microsoft.com/office/drawing/2014/main" id="{63FEB173-3574-43E3-9441-FC78FECC4D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149" y="2268813"/>
            <a:ext cx="8294981" cy="19044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92980C5E-2038-4032-B9D1-F2E228B41CC0}"/>
              </a:ext>
            </a:extLst>
          </p:cNvPr>
          <p:cNvSpPr/>
          <p:nvPr/>
        </p:nvSpPr>
        <p:spPr>
          <a:xfrm>
            <a:off x="4379494" y="2206935"/>
            <a:ext cx="4598635" cy="204193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BDFC9389-65E1-4326-A570-D7D62FFAD16E}"/>
              </a:ext>
            </a:extLst>
          </p:cNvPr>
          <p:cNvSpPr/>
          <p:nvPr/>
        </p:nvSpPr>
        <p:spPr>
          <a:xfrm>
            <a:off x="382468" y="5241150"/>
            <a:ext cx="687660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de-DE" sz="1000" b="0" i="0" u="none" strike="noStrike" kern="1200" cap="none" spc="0" normalizeH="0" baseline="0" noProof="0" dirty="0">
                <a:ln>
                  <a:noFill/>
                </a:ln>
                <a:solidFill>
                  <a:srgbClr val="3E444C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Bildquelle: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E444C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H. Ernst 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3E444C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et al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E444C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.: Grundkurs Informatik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srgbClr val="3E444C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,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3E444C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Springer Fachmedien Wiesbaden, 5. Auflage, 2015, S. 337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E63C3B8-E089-4A06-B4D6-9DC324E566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008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634"/>
    </mc:Choice>
    <mc:Fallback xmlns="">
      <p:transition spd="slow" advTm="137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5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3.2. Datenbanksysteme und Transaktionen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372339" y="2031007"/>
            <a:ext cx="4399322" cy="2574761"/>
            <a:chOff x="468313" y="1939565"/>
            <a:chExt cx="4399322" cy="2574761"/>
          </a:xfrm>
        </p:grpSpPr>
        <p:sp>
          <p:nvSpPr>
            <p:cNvPr id="10" name="Rectangle 9"/>
            <p:cNvSpPr/>
            <p:nvPr/>
          </p:nvSpPr>
          <p:spPr>
            <a:xfrm>
              <a:off x="468313" y="1939565"/>
              <a:ext cx="3732427" cy="2574761"/>
            </a:xfrm>
            <a:prstGeom prst="rect">
              <a:avLst/>
            </a:prstGeom>
            <a:no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491" t="12716" r="9256" b="55436"/>
            <a:stretch/>
          </p:blipFill>
          <p:spPr>
            <a:xfrm>
              <a:off x="613262" y="2307217"/>
              <a:ext cx="1412246" cy="1829119"/>
            </a:xfrm>
            <a:prstGeom prst="rect">
              <a:avLst/>
            </a:prstGeom>
            <a:ln w="38100">
              <a:noFill/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21026" y="2587133"/>
              <a:ext cx="1222887" cy="1222887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762495" y="1984916"/>
              <a:ext cx="1113781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8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</a:rPr>
                <a:t>Datenbank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645719" y="1956712"/>
              <a:ext cx="728924" cy="3323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8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</a:rPr>
                <a:t>DBMS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104140" y="4130978"/>
              <a:ext cx="165665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750"/>
                </a:spcBef>
                <a:buClr>
                  <a:schemeClr val="accent1"/>
                </a:buClr>
              </a:pPr>
              <a:r>
                <a:rPr lang="de-DE" sz="1800" dirty="0">
                  <a:solidFill>
                    <a:schemeClr val="tx1">
                      <a:lumMod val="50000"/>
                    </a:schemeClr>
                  </a:solidFill>
                  <a:latin typeface="Calibri" panose="020F0502020204030204" pitchFamily="34" charset="0"/>
                </a:rPr>
                <a:t>Beispiel: Firebird</a:t>
              </a:r>
            </a:p>
          </p:txBody>
        </p:sp>
        <p:sp>
          <p:nvSpPr>
            <p:cNvPr id="12" name="Left-Right Arrow 11"/>
            <p:cNvSpPr/>
            <p:nvPr/>
          </p:nvSpPr>
          <p:spPr>
            <a:xfrm>
              <a:off x="3585701" y="2939711"/>
              <a:ext cx="1281934" cy="574469"/>
            </a:xfrm>
            <a:prstGeom prst="left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68869" y="799923"/>
            <a:ext cx="8426758" cy="927418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Datenbanksystem = Datenbank + Datenbankmanagementsystem (DBMS)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DMBS = 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Software für Datenbankverwaltung und Zugangskontrolle</a:t>
            </a:r>
            <a:endParaRPr lang="de-DE" sz="1800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7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0917498-9A09-4838-BACB-05F9E3BF77A8}"/>
              </a:ext>
            </a:extLst>
          </p:cNvPr>
          <p:cNvSpPr/>
          <p:nvPr/>
        </p:nvSpPr>
        <p:spPr>
          <a:xfrm>
            <a:off x="382468" y="5241150"/>
            <a:ext cx="687660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de-DE" sz="1000" b="0" i="0" u="none" strike="noStrike" kern="1200" cap="none" spc="0" normalizeH="0" baseline="0" noProof="0" dirty="0">
                <a:ln>
                  <a:noFill/>
                </a:ln>
                <a:solidFill>
                  <a:srgbClr val="3E444C">
                    <a:lumMod val="50000"/>
                  </a:srgb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Bildquelle: </a:t>
            </a:r>
            <a:r>
              <a:rPr lang="de-DE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https://www.firebirdsql.org/file/about/firebird-logo-500.png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, abgefragt am 11. Oktober 2018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ADF1A8A1-2C87-4BAA-948A-C21D7FAD83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22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09"/>
    </mc:Choice>
    <mc:Fallback xmlns="">
      <p:transition spd="slow" advTm="23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4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3.2 Datenbanksysteme und Transaktionen</a:t>
            </a:r>
            <a:br>
              <a:rPr lang="de-DE" sz="2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</a:br>
            <a:endParaRPr lang="de-DE" sz="2000" dirty="0">
              <a:solidFill>
                <a:schemeClr val="tx2"/>
              </a:solidFill>
              <a:latin typeface="Calibri" panose="020F0502020204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8313" y="808149"/>
            <a:ext cx="8257610" cy="4524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Transaktionen</a:t>
            </a:r>
          </a:p>
          <a:p>
            <a:pPr marL="998982" lvl="2" indent="-285750">
              <a:lnSpc>
                <a:spcPct val="12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werden ganz oder gar nicht ausgeführt.</a:t>
            </a:r>
          </a:p>
          <a:p>
            <a:pPr marL="998982" lvl="2" indent="-285750">
              <a:lnSpc>
                <a:spcPct val="12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überführen die Datenbank in einen konsistenten Zustand.</a:t>
            </a:r>
          </a:p>
          <a:p>
            <a:pPr marL="998982" lvl="2" indent="-285750">
              <a:lnSpc>
                <a:spcPct val="12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werden nicht durch gleichzeitig laufende Transaktionen gestört.</a:t>
            </a:r>
          </a:p>
          <a:p>
            <a:pPr marL="998982" lvl="2" indent="-285750">
              <a:lnSpc>
                <a:spcPct val="12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führen zu Änderungen, die dauerhaft erhalten bleiben.</a:t>
            </a:r>
          </a:p>
          <a:p>
            <a:pPr marL="642366" lvl="1" indent="-285750">
              <a:lnSpc>
                <a:spcPct val="12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2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Beispiele für Transaktionen:</a:t>
            </a:r>
            <a:endParaRPr lang="de-DE" sz="1800" b="1" dirty="0">
              <a:solidFill>
                <a:schemeClr val="tx2"/>
              </a:solidFill>
              <a:latin typeface="Calibri" panose="020F0502020204030204" pitchFamily="34" charset="0"/>
            </a:endParaRPr>
          </a:p>
          <a:p>
            <a:pPr marL="998982" lvl="2" indent="-285750">
              <a:lnSpc>
                <a:spcPct val="12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</a:rPr>
              <a:t>Daten schreiben &amp; Daten überschreiben</a:t>
            </a:r>
          </a:p>
          <a:p>
            <a:pPr marL="998982" lvl="2" indent="-285750">
              <a:lnSpc>
                <a:spcPct val="12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</a:rPr>
              <a:t>Daten löschen</a:t>
            </a:r>
            <a:endParaRPr lang="de-DE" sz="1800" b="1" dirty="0">
              <a:solidFill>
                <a:schemeClr val="tx2"/>
              </a:solidFill>
              <a:latin typeface="Calibri" panose="020F0502020204030204" pitchFamily="34" charset="0"/>
            </a:endParaRPr>
          </a:p>
          <a:p>
            <a:pPr marL="998982" lvl="2" indent="-285750">
              <a:lnSpc>
                <a:spcPct val="120000"/>
              </a:lnSpc>
              <a:spcBef>
                <a:spcPts val="750"/>
              </a:spcBef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</a:rPr>
              <a:t>Datensicherung (</a:t>
            </a: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</a:rPr>
              <a:t>backup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</a:rPr>
              <a:t>) &amp; Datenwiederherstellung </a:t>
            </a: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</a:rPr>
              <a:t>(recovery)</a:t>
            </a: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de-DE" sz="1800" i="1" dirty="0">
              <a:solidFill>
                <a:schemeClr val="tx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8</a:t>
            </a:r>
            <a:endParaRPr lang="en-US" sz="1800" dirty="0">
              <a:latin typeface="Calibri" panose="020F050202020403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AB5F128-2E3D-4D31-BF5F-61ACAD4CB01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32656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589"/>
    </mc:Choice>
    <mc:Fallback xmlns="">
      <p:transition spd="slow" advTm="122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724" y="206086"/>
            <a:ext cx="8245475" cy="320400"/>
          </a:xfrm>
        </p:spPr>
        <p:txBody>
          <a:bodyPr/>
          <a:lstStyle/>
          <a:p>
            <a:r>
              <a:rPr lang="de-DE" sz="2000" dirty="0">
                <a:solidFill>
                  <a:schemeClr val="tx2"/>
                </a:solidFill>
                <a:latin typeface="Calibri" panose="020F0502020204030204" pitchFamily="34" charset="0"/>
              </a:rPr>
              <a:t>3.3 Das relationale Datenmodell</a:t>
            </a:r>
          </a:p>
        </p:txBody>
      </p: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466724" y="804058"/>
            <a:ext cx="7893505" cy="4093845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Datenmodell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</a:rPr>
              <a:t>Struktur der Daten und der Beziehungen zwischen den Daten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</a:rPr>
              <a:t>Operatoren &amp; Regeln zur Integrität der Datenbankzustände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Relationales Datenmodell: 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Tabellen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(Edgar F. Codd, 1970)</a:t>
            </a: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Tabelle: Relation</a:t>
            </a:r>
            <a:endParaRPr lang="de-DE" sz="1800" b="1" i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  <a:sym typeface="Wingdings" panose="05000000000000000000" pitchFamily="2" charset="2"/>
            </a:endParaRP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Spalten: Attribute</a:t>
            </a:r>
          </a:p>
          <a:p>
            <a:pPr lvl="4"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Zeilen (Einträge): Tupel</a:t>
            </a:r>
          </a:p>
          <a:p>
            <a:pPr lvl="4">
              <a:buClr>
                <a:schemeClr val="tx2"/>
              </a:buClr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Clr>
                <a:schemeClr val="tx2"/>
              </a:buClr>
            </a:pP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Datenbanksprache für relationale Datenbanken: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8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SQL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de-DE" sz="1800" i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Structured Query Language</a:t>
            </a:r>
            <a:r>
              <a:rPr lang="de-DE" sz="18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de-DE" sz="1800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712200" y="5233988"/>
            <a:ext cx="431800" cy="310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</a:pPr>
            <a:r>
              <a:rPr lang="de-DE" sz="1800" dirty="0">
                <a:latin typeface="Calibri" panose="020F0502020204030204" pitchFamily="34" charset="0"/>
              </a:rPr>
              <a:t>9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BEA88EF4-006B-4429-AD5B-A13E4E0C687B}"/>
              </a:ext>
            </a:extLst>
          </p:cNvPr>
          <p:cNvSpPr/>
          <p:nvPr/>
        </p:nvSpPr>
        <p:spPr>
          <a:xfrm>
            <a:off x="382468" y="5161002"/>
            <a:ext cx="687660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Codd, E. F.: 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A relational model of data for large shared data banks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. Communications of the ACM, 13(6):377-387, 1970.</a:t>
            </a:r>
          </a:p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Codd, E. F.: 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Relational database: a practical foundation for productivity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. Communications of the ACM, 25(2):109-117, 1982.</a:t>
            </a:r>
          </a:p>
          <a:p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Ernst, H. 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et al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.: </a:t>
            </a:r>
            <a:r>
              <a:rPr lang="en-US" sz="1000" i="1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Grundkurs Informatik</a:t>
            </a:r>
            <a:r>
              <a:rPr lang="en-US" sz="1000" dirty="0">
                <a:solidFill>
                  <a:schemeClr val="tx1">
                    <a:lumMod val="50000"/>
                  </a:schemeClr>
                </a:solidFill>
                <a:latin typeface="Calibri" panose="020F0502020204030204" pitchFamily="34" charset="0"/>
              </a:rPr>
              <a:t>, Springer Fachmedien Wiesbaden, 5. Auflage, 2015, S. 341ff.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AA695EA-9B22-44D3-942B-EC45BAAFEA8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889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22088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231"/>
    </mc:Choice>
    <mc:Fallback xmlns="">
      <p:transition spd="slow" advTm="113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8.6|12.1|9.4|12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8|30.6|36.8|18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2|31.9|17.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3|58.6|42.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6.5|14.9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.8|35.9|55.6|12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6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9.2|31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1|7.8|31.9|13.5|57.4|23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8|4.3|5|8.5|77.5|26.1|24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8|9.5|16.5|10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"/>
</p:tagLst>
</file>

<file path=ppt/theme/theme1.xml><?xml version="1.0" encoding="utf-8"?>
<a:theme xmlns:a="http://schemas.openxmlformats.org/drawingml/2006/main" name="Uni_Stuttgart">
  <a:themeElements>
    <a:clrScheme name="UNI COLOUR">
      <a:dk1>
        <a:srgbClr val="3E444C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519E"/>
      </a:accent2>
      <a:accent3>
        <a:srgbClr val="3E444C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3E444C"/>
      </a:folHlink>
    </a:clrScheme>
    <a:fontScheme name="Universitaet_Stuttgart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79388" indent="-179388">
          <a:lnSpc>
            <a:spcPct val="120000"/>
          </a:lnSpc>
          <a:spcBef>
            <a:spcPts val="750"/>
          </a:spcBef>
          <a:buClr>
            <a:schemeClr val="accent1"/>
          </a:buClr>
          <a:buFont typeface="Arial" panose="020B0604020202020204" pitchFamily="34" charset="0"/>
          <a:buChar char="•"/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ssertation" id="{ABDB0771-A56E-43B2-A359-C766BF935D94}" vid="{88691CF8-A9E2-4268-89F0-E266C5485DEF}"/>
    </a:ext>
  </a:extLst>
</a:theme>
</file>

<file path=ppt/theme/theme2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2728</Words>
  <Application>Microsoft Macintosh PowerPoint</Application>
  <PresentationFormat>Bildschirmpräsentation (16:10)</PresentationFormat>
  <Paragraphs>535</Paragraphs>
  <Slides>30</Slides>
  <Notes>30</Notes>
  <HiddenSlides>0</HiddenSlides>
  <MMClips>30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7" baseType="lpstr">
      <vt:lpstr>Arial</vt:lpstr>
      <vt:lpstr>Calibri</vt:lpstr>
      <vt:lpstr>Consolas</vt:lpstr>
      <vt:lpstr>Symbol</vt:lpstr>
      <vt:lpstr>Univers for UniS 55 Roman Rg</vt:lpstr>
      <vt:lpstr>Univers for UniS 65 Bold Rg</vt:lpstr>
      <vt:lpstr>Uni_Stuttgart</vt:lpstr>
      <vt:lpstr>Datenbanken  Modul Wissenschaftliche Methodik I M.Sc.-Studiengang Technische Biologie Wintersemester 2023/2024  Zusätzlich: Übungen am 08.11.2023, 08:00-09:30 Aufgaben siehe separates Übungsblatt</vt:lpstr>
      <vt:lpstr>Inhalt der Skripte und Videodateien</vt:lpstr>
      <vt:lpstr>3.1 Beispieldaten: Viskosität und Dichte binärer Mischungen aus der Literatur</vt:lpstr>
      <vt:lpstr>PowerPoint-Präsentation</vt:lpstr>
      <vt:lpstr>PowerPoint-Präsentation</vt:lpstr>
      <vt:lpstr>3.2. Datenbanksysteme und Transaktionen</vt:lpstr>
      <vt:lpstr>3.2. Datenbanksysteme und Transaktionen</vt:lpstr>
      <vt:lpstr>3.2 Datenbanksysteme und Transaktionen </vt:lpstr>
      <vt:lpstr>3.3 Das relationale Datenmodell</vt:lpstr>
      <vt:lpstr>3.3 Das relationale Datenmodell</vt:lpstr>
      <vt:lpstr>3.3 Das relationale Datenmodell</vt:lpstr>
      <vt:lpstr>PowerPoint-Präsentation</vt:lpstr>
      <vt:lpstr>3.3 Das relationale Datenmodell</vt:lpstr>
      <vt:lpstr>3.3 Das relationale Datenmodell</vt:lpstr>
      <vt:lpstr>3.3 Das relationale Datenmodell</vt:lpstr>
      <vt:lpstr>3.3 Das relationale Datenmodell</vt:lpstr>
      <vt:lpstr>3.3 Das relationale Datenmodell</vt:lpstr>
      <vt:lpstr>3.3 Das relationale Datenmodell</vt:lpstr>
      <vt:lpstr>3.3 Das relationale Datenmodell</vt:lpstr>
      <vt:lpstr>3.4 Abfragen mit SQL  </vt:lpstr>
      <vt:lpstr>3.4 Abfragen mit SQL  </vt:lpstr>
      <vt:lpstr>3.4 Abfragen mit SQL  </vt:lpstr>
      <vt:lpstr>3.4 Abfragen mit SQL  </vt:lpstr>
      <vt:lpstr>3.4 Abfragen mit SQL  </vt:lpstr>
      <vt:lpstr>3.5 Datenbankanwendung in R</vt:lpstr>
      <vt:lpstr>3.5 Datenbankanwendung in R  </vt:lpstr>
      <vt:lpstr>3.5 Datenbankanwendung in R  </vt:lpstr>
      <vt:lpstr>Neue Begriffe</vt:lpstr>
      <vt:lpstr>Neue Begriffe</vt:lpstr>
      <vt:lpstr>Zum Nachlesen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2020-10-19T12:33:51Z</dcterms:created>
  <dcterms:modified xsi:type="dcterms:W3CDTF">2023-10-20T06:26:48Z</dcterms:modified>
</cp:coreProperties>
</file>

<file path=docProps/thumbnail.jpeg>
</file>